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0"/>
  </p:notesMasterIdLst>
  <p:sldIdLst>
    <p:sldId id="411" r:id="rId2"/>
    <p:sldId id="412" r:id="rId3"/>
    <p:sldId id="414" r:id="rId4"/>
    <p:sldId id="380" r:id="rId5"/>
    <p:sldId id="256" r:id="rId6"/>
    <p:sldId id="257" r:id="rId7"/>
    <p:sldId id="259" r:id="rId8"/>
    <p:sldId id="258" r:id="rId9"/>
    <p:sldId id="262" r:id="rId10"/>
    <p:sldId id="260" r:id="rId11"/>
    <p:sldId id="261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381" r:id="rId21"/>
    <p:sldId id="273" r:id="rId22"/>
    <p:sldId id="271" r:id="rId23"/>
    <p:sldId id="272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3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1" r:id="rId42"/>
    <p:sldId id="290" r:id="rId43"/>
    <p:sldId id="292" r:id="rId44"/>
    <p:sldId id="293" r:id="rId45"/>
    <p:sldId id="296" r:id="rId46"/>
    <p:sldId id="297" r:id="rId47"/>
    <p:sldId id="295" r:id="rId48"/>
    <p:sldId id="294" r:id="rId49"/>
    <p:sldId id="298" r:id="rId50"/>
    <p:sldId id="299" r:id="rId51"/>
    <p:sldId id="300" r:id="rId52"/>
    <p:sldId id="301" r:id="rId53"/>
    <p:sldId id="302" r:id="rId54"/>
    <p:sldId id="304" r:id="rId55"/>
    <p:sldId id="305" r:id="rId56"/>
    <p:sldId id="306" r:id="rId57"/>
    <p:sldId id="307" r:id="rId58"/>
    <p:sldId id="303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53" r:id="rId99"/>
    <p:sldId id="347" r:id="rId100"/>
    <p:sldId id="352" r:id="rId101"/>
    <p:sldId id="348" r:id="rId102"/>
    <p:sldId id="349" r:id="rId103"/>
    <p:sldId id="350" r:id="rId104"/>
    <p:sldId id="351" r:id="rId105"/>
    <p:sldId id="383" r:id="rId106"/>
    <p:sldId id="354" r:id="rId107"/>
    <p:sldId id="355" r:id="rId108"/>
    <p:sldId id="356" r:id="rId109"/>
    <p:sldId id="357" r:id="rId110"/>
    <p:sldId id="358" r:id="rId111"/>
    <p:sldId id="416" r:id="rId112"/>
    <p:sldId id="359" r:id="rId113"/>
    <p:sldId id="360" r:id="rId114"/>
    <p:sldId id="417" r:id="rId115"/>
    <p:sldId id="418" r:id="rId116"/>
    <p:sldId id="419" r:id="rId117"/>
    <p:sldId id="363" r:id="rId118"/>
    <p:sldId id="364" r:id="rId119"/>
    <p:sldId id="365" r:id="rId120"/>
    <p:sldId id="384" r:id="rId121"/>
    <p:sldId id="366" r:id="rId122"/>
    <p:sldId id="379" r:id="rId123"/>
    <p:sldId id="376" r:id="rId124"/>
    <p:sldId id="378" r:id="rId125"/>
    <p:sldId id="368" r:id="rId126"/>
    <p:sldId id="367" r:id="rId127"/>
    <p:sldId id="373" r:id="rId128"/>
    <p:sldId id="369" r:id="rId129"/>
    <p:sldId id="370" r:id="rId130"/>
    <p:sldId id="371" r:id="rId131"/>
    <p:sldId id="372" r:id="rId132"/>
    <p:sldId id="406" r:id="rId133"/>
    <p:sldId id="407" r:id="rId134"/>
    <p:sldId id="413" r:id="rId135"/>
    <p:sldId id="408" r:id="rId136"/>
    <p:sldId id="409" r:id="rId137"/>
    <p:sldId id="410" r:id="rId138"/>
    <p:sldId id="385" r:id="rId139"/>
    <p:sldId id="386" r:id="rId140"/>
    <p:sldId id="387" r:id="rId141"/>
    <p:sldId id="393" r:id="rId142"/>
    <p:sldId id="389" r:id="rId143"/>
    <p:sldId id="390" r:id="rId144"/>
    <p:sldId id="391" r:id="rId145"/>
    <p:sldId id="392" r:id="rId146"/>
    <p:sldId id="399" r:id="rId147"/>
    <p:sldId id="388" r:id="rId148"/>
    <p:sldId id="395" r:id="rId149"/>
    <p:sldId id="394" r:id="rId150"/>
    <p:sldId id="396" r:id="rId151"/>
    <p:sldId id="397" r:id="rId152"/>
    <p:sldId id="398" r:id="rId153"/>
    <p:sldId id="400" r:id="rId154"/>
    <p:sldId id="401" r:id="rId155"/>
    <p:sldId id="402" r:id="rId156"/>
    <p:sldId id="403" r:id="rId157"/>
    <p:sldId id="404" r:id="rId158"/>
    <p:sldId id="405" r:id="rId1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F826"/>
    <a:srgbClr val="FF9900"/>
    <a:srgbClr val="2CA649"/>
    <a:srgbClr val="1ECB07"/>
    <a:srgbClr val="B9F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4A20D-F59F-4FDD-841A-4D4E91EF25DF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8BC55-FCD1-4FD8-B285-F301EA3013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99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8BC55-FCD1-4FD8-B285-F301EA30135F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07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8BC55-FCD1-4FD8-B285-F301EA30135F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07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8BC55-FCD1-4FD8-B285-F301EA30135F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07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8BC55-FCD1-4FD8-B285-F301EA30135F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07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B96B-0F7F-429B-BAFF-790319277973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2CF47D-2E1C-4DED-AAC9-B388199FEDF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B96B-0F7F-429B-BAFF-790319277973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F47D-2E1C-4DED-AAC9-B388199FEDF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B96B-0F7F-429B-BAFF-790319277973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F47D-2E1C-4DED-AAC9-B388199FEDF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B96B-0F7F-429B-BAFF-790319277973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2CF47D-2E1C-4DED-AAC9-B388199FEDF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B96B-0F7F-429B-BAFF-790319277973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F47D-2E1C-4DED-AAC9-B388199FEDF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B96B-0F7F-429B-BAFF-790319277973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F47D-2E1C-4DED-AAC9-B388199FEDF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B96B-0F7F-429B-BAFF-790319277973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02CF47D-2E1C-4DED-AAC9-B388199FEDF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B96B-0F7F-429B-BAFF-790319277973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F47D-2E1C-4DED-AAC9-B388199FEDF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B96B-0F7F-429B-BAFF-790319277973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F47D-2E1C-4DED-AAC9-B388199FEDF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B96B-0F7F-429B-BAFF-790319277973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F47D-2E1C-4DED-AAC9-B388199FEDF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B96B-0F7F-429B-BAFF-790319277973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F47D-2E1C-4DED-AAC9-B388199FEDF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315B96B-0F7F-429B-BAFF-790319277973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02CF47D-2E1C-4DED-AAC9-B388199FEDF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cid:C26EFBB8-A097-4D37-9140-55E0B52670DA@hsd1.co.comcast.net.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cid:57B2BC41-A100-40EA-A858-CBCF75C4024A@hsd1.co.comcast.net.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cid:758983E1-5E24-415A-A6F8-9138C7E56DB8@hsd1.co.comcast.net.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cid:F2A3E273-4584-4ADB-9012-E43D95CC23D6@hsd1.co.comcast.net.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cid:FA40D680-824F-46A1-83B9-3879A6AAC3B6@hsd1.co.comcast.net.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869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914400"/>
            <a:ext cx="67818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Paul, the apostle, writes:</a:t>
            </a:r>
          </a:p>
          <a:p>
            <a:r>
              <a:rPr lang="en-US" sz="2400" i="1" dirty="0" smtClean="0"/>
              <a:t>“Everyone who competes in the games goes into strict training. They do it to get a crown that will not last, but we do it to get a crown that will last forever. </a:t>
            </a:r>
            <a:r>
              <a:rPr lang="en-US" sz="2400" i="1" baseline="30000" dirty="0" smtClean="0"/>
              <a:t> </a:t>
            </a:r>
            <a:r>
              <a:rPr lang="en-US" sz="3400" b="1" i="1" dirty="0" smtClean="0"/>
              <a:t>Therefore I do not run like someone running aimlessly; I do not fight like a boxer beating the air. </a:t>
            </a:r>
            <a:r>
              <a:rPr lang="en-US" sz="2400" i="1" dirty="0" smtClean="0"/>
              <a:t>No, I strike a blow to my body and make it my slave so that after I have preached to others, I myself will not be disqualified for the prize.”</a:t>
            </a:r>
          </a:p>
          <a:p>
            <a:endParaRPr lang="en-US" sz="600" i="1" dirty="0" smtClean="0"/>
          </a:p>
          <a:p>
            <a:r>
              <a:rPr lang="en-US" sz="2400" i="1" dirty="0" smtClean="0"/>
              <a:t>	</a:t>
            </a:r>
            <a:r>
              <a:rPr lang="en-US" sz="2400" i="1" dirty="0"/>
              <a:t>	</a:t>
            </a:r>
            <a:r>
              <a:rPr lang="en-US" sz="2400" i="1" dirty="0" smtClean="0"/>
              <a:t>		1 Cor. 9:25-27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70905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714" y="1447800"/>
            <a:ext cx="5192486" cy="4038600"/>
          </a:xfrm>
          <a:prstGeom prst="rect">
            <a:avLst/>
          </a:prstGeom>
          <a:solidFill>
            <a:srgbClr val="B9F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Family Bible Church\AppData\Local\Microsoft\Windows\Temporary Internet Files\Content.IE5\9PWQDMM5\target[1]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226" y="1295400"/>
            <a:ext cx="171683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Triangle 2"/>
          <p:cNvSpPr/>
          <p:nvPr/>
        </p:nvSpPr>
        <p:spPr>
          <a:xfrm rot="13494425">
            <a:off x="3133442" y="1400464"/>
            <a:ext cx="4075760" cy="4085189"/>
          </a:xfrm>
          <a:prstGeom prst="rtTriangle">
            <a:avLst/>
          </a:prstGeom>
          <a:solidFill>
            <a:srgbClr val="B9F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53200" y="2451436"/>
            <a:ext cx="228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Vital &amp; Growing</a:t>
            </a:r>
          </a:p>
          <a:p>
            <a:r>
              <a:rPr lang="en-US" b="1" dirty="0" smtClean="0"/>
              <a:t>New believers</a:t>
            </a:r>
          </a:p>
          <a:p>
            <a:r>
              <a:rPr lang="en-US" b="1" dirty="0" smtClean="0"/>
              <a:t>400 attenders</a:t>
            </a:r>
          </a:p>
          <a:p>
            <a:r>
              <a:rPr lang="en-US" b="1" dirty="0" smtClean="0"/>
              <a:t>Own facility/campus</a:t>
            </a:r>
          </a:p>
          <a:p>
            <a:r>
              <a:rPr lang="en-US" b="1" dirty="0" smtClean="0"/>
              <a:t>Discipling ministries</a:t>
            </a:r>
          </a:p>
          <a:p>
            <a:r>
              <a:rPr lang="en-US" b="1" dirty="0" smtClean="0"/>
              <a:t>Effective Outreach</a:t>
            </a:r>
          </a:p>
          <a:p>
            <a:r>
              <a:rPr lang="en-US" b="1" dirty="0" smtClean="0"/>
              <a:t>Growing Leadership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7620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5-Year Strategic Ministry Plan</a:t>
            </a:r>
            <a:endParaRPr lang="en-US" sz="24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276601" y="1454527"/>
            <a:ext cx="1752600" cy="4031873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029201" y="457200"/>
            <a:ext cx="1371599" cy="5924699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676400" y="1447800"/>
            <a:ext cx="1600200" cy="4031873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239486" y="1454527"/>
            <a:ext cx="1436914" cy="4031873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28600" y="1753382"/>
            <a:ext cx="689342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Year 1	          Year 2	     Year 3		    Year 4	          Year 5</a:t>
            </a:r>
          </a:p>
          <a:p>
            <a:endParaRPr lang="en-US" sz="600" b="1" dirty="0"/>
          </a:p>
          <a:p>
            <a:r>
              <a:rPr lang="en-US" b="1" dirty="0" smtClean="0"/>
              <a:t>Each member/attender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/>
              <a:t>C</a:t>
            </a:r>
            <a:r>
              <a:rPr lang="en-US" b="1" dirty="0" smtClean="0"/>
              <a:t>ommitted to spiritual growth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Committed to reaching people for Christ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Committed to the Purpose, Vision, Mission &amp; Values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Committed to personal involvement/ministry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3050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714" y="1447800"/>
            <a:ext cx="5192486" cy="4038600"/>
          </a:xfrm>
          <a:prstGeom prst="rect">
            <a:avLst/>
          </a:prstGeom>
          <a:solidFill>
            <a:srgbClr val="B9F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Family Bible Church\AppData\Local\Microsoft\Windows\Temporary Internet Files\Content.IE5\9PWQDMM5\target[1]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226" y="1295400"/>
            <a:ext cx="171683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Triangle 2"/>
          <p:cNvSpPr/>
          <p:nvPr/>
        </p:nvSpPr>
        <p:spPr>
          <a:xfrm rot="13494425">
            <a:off x="3133442" y="1400464"/>
            <a:ext cx="4075760" cy="4085189"/>
          </a:xfrm>
          <a:prstGeom prst="rtTriangle">
            <a:avLst/>
          </a:prstGeom>
          <a:solidFill>
            <a:srgbClr val="B9F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53200" y="2451436"/>
            <a:ext cx="228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Vital &amp; Growing</a:t>
            </a:r>
          </a:p>
          <a:p>
            <a:r>
              <a:rPr lang="en-US" b="1" dirty="0" smtClean="0"/>
              <a:t>New believers</a:t>
            </a:r>
          </a:p>
          <a:p>
            <a:r>
              <a:rPr lang="en-US" b="1" dirty="0" smtClean="0"/>
              <a:t>400 attenders</a:t>
            </a:r>
          </a:p>
          <a:p>
            <a:r>
              <a:rPr lang="en-US" b="1" dirty="0" smtClean="0"/>
              <a:t>Own facility/campus</a:t>
            </a:r>
          </a:p>
          <a:p>
            <a:r>
              <a:rPr lang="en-US" b="1" dirty="0" smtClean="0"/>
              <a:t>Discipling ministries</a:t>
            </a:r>
          </a:p>
          <a:p>
            <a:r>
              <a:rPr lang="en-US" b="1" dirty="0" smtClean="0"/>
              <a:t>Effective Outreach</a:t>
            </a:r>
          </a:p>
          <a:p>
            <a:r>
              <a:rPr lang="en-US" b="1" dirty="0" smtClean="0"/>
              <a:t>Growing Leadership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7620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5-Year Strategic Ministry Plan</a:t>
            </a:r>
            <a:endParaRPr lang="en-US" sz="24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276601" y="1454527"/>
            <a:ext cx="1752600" cy="4031873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029201" y="457200"/>
            <a:ext cx="1371599" cy="5924699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676400" y="1447800"/>
            <a:ext cx="1600200" cy="4031873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239486" y="1454527"/>
            <a:ext cx="1436914" cy="4031873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28600" y="1753382"/>
            <a:ext cx="689342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Year 1	          Year 2	     Year 3		    Year 4	          Year 5</a:t>
            </a:r>
          </a:p>
          <a:p>
            <a:endParaRPr lang="en-US" sz="600" b="1" dirty="0"/>
          </a:p>
          <a:p>
            <a:r>
              <a:rPr lang="en-US" b="1" dirty="0" smtClean="0"/>
              <a:t>Each member/attender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/>
              <a:t>C</a:t>
            </a:r>
            <a:r>
              <a:rPr lang="en-US" b="1" dirty="0" smtClean="0"/>
              <a:t>ommitted to spiritual growth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Committed to reaching people for Christ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Committed to the Purpose, Vision, Mission &amp; Values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Committed to personal involvement/ministry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3600271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Each ministry committed to excellence and effectiveness </a:t>
            </a:r>
          </a:p>
          <a:p>
            <a:r>
              <a:rPr lang="en-US" b="1" dirty="0" smtClean="0"/>
              <a:t>      developing a Ministry 5-</a:t>
            </a:r>
            <a:r>
              <a:rPr lang="en-US" b="1" dirty="0" err="1" smtClean="0"/>
              <a:t>Yr</a:t>
            </a:r>
            <a:r>
              <a:rPr lang="en-US" b="1" dirty="0" smtClean="0"/>
              <a:t> Plan w/5-</a:t>
            </a:r>
            <a:r>
              <a:rPr lang="en-US" b="1" dirty="0" err="1" smtClean="0"/>
              <a:t>Yr</a:t>
            </a:r>
            <a:r>
              <a:rPr lang="en-US" b="1" dirty="0" smtClean="0"/>
              <a:t> SMP as guide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6415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714" y="1447800"/>
            <a:ext cx="5192486" cy="4038600"/>
          </a:xfrm>
          <a:prstGeom prst="rect">
            <a:avLst/>
          </a:prstGeom>
          <a:solidFill>
            <a:srgbClr val="B9F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Family Bible Church\AppData\Local\Microsoft\Windows\Temporary Internet Files\Content.IE5\9PWQDMM5\target[1]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226" y="1295400"/>
            <a:ext cx="171683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Triangle 2"/>
          <p:cNvSpPr/>
          <p:nvPr/>
        </p:nvSpPr>
        <p:spPr>
          <a:xfrm rot="13494425">
            <a:off x="3133442" y="1400464"/>
            <a:ext cx="4075760" cy="4085189"/>
          </a:xfrm>
          <a:prstGeom prst="rtTriangle">
            <a:avLst/>
          </a:prstGeom>
          <a:solidFill>
            <a:srgbClr val="B9F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53200" y="2451436"/>
            <a:ext cx="228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Vital &amp; Growing</a:t>
            </a:r>
          </a:p>
          <a:p>
            <a:r>
              <a:rPr lang="en-US" b="1" dirty="0" smtClean="0"/>
              <a:t>New believers</a:t>
            </a:r>
          </a:p>
          <a:p>
            <a:r>
              <a:rPr lang="en-US" b="1" dirty="0" smtClean="0"/>
              <a:t>400 attenders</a:t>
            </a:r>
          </a:p>
          <a:p>
            <a:r>
              <a:rPr lang="en-US" b="1" dirty="0" smtClean="0"/>
              <a:t>Own facility/campus</a:t>
            </a:r>
          </a:p>
          <a:p>
            <a:r>
              <a:rPr lang="en-US" b="1" dirty="0" smtClean="0"/>
              <a:t>Discipling ministries</a:t>
            </a:r>
          </a:p>
          <a:p>
            <a:r>
              <a:rPr lang="en-US" b="1" dirty="0" smtClean="0"/>
              <a:t>Effective Outreach</a:t>
            </a:r>
          </a:p>
          <a:p>
            <a:r>
              <a:rPr lang="en-US" b="1" dirty="0" smtClean="0"/>
              <a:t>Growing Leadership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7620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5-Year Strategic Ministry Plan</a:t>
            </a:r>
            <a:endParaRPr lang="en-US" sz="24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276601" y="1454527"/>
            <a:ext cx="1752600" cy="4031873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029201" y="457200"/>
            <a:ext cx="1371599" cy="5924699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676400" y="1447800"/>
            <a:ext cx="1600200" cy="4031873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239486" y="1454527"/>
            <a:ext cx="1436914" cy="4031873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28600" y="1753382"/>
            <a:ext cx="689342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Year 1	          Year 2	     Year 3		    Year 4	          Year 5</a:t>
            </a:r>
          </a:p>
          <a:p>
            <a:endParaRPr lang="en-US" sz="600" b="1" dirty="0"/>
          </a:p>
          <a:p>
            <a:r>
              <a:rPr lang="en-US" b="1" dirty="0" smtClean="0"/>
              <a:t>Each member/attender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/>
              <a:t>C</a:t>
            </a:r>
            <a:r>
              <a:rPr lang="en-US" b="1" dirty="0" smtClean="0"/>
              <a:t>ommitted to spiritual growth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Committed to reaching people for Christ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Committed to the Purpose, Vision, Mission &amp; Values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Committed to personal involvement/ministry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" y="4265474"/>
            <a:ext cx="6893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Campus Development</a:t>
            </a:r>
          </a:p>
          <a:p>
            <a:pPr lvl="1"/>
            <a:endParaRPr lang="en-US" b="1" dirty="0" smtClean="0"/>
          </a:p>
          <a:p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3600271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Each ministry committed to excellence and effectiveness </a:t>
            </a:r>
          </a:p>
          <a:p>
            <a:r>
              <a:rPr lang="en-US" b="1" dirty="0" smtClean="0"/>
              <a:t>      developing a Ministry 5-</a:t>
            </a:r>
            <a:r>
              <a:rPr lang="en-US" b="1" dirty="0" err="1" smtClean="0"/>
              <a:t>Yr</a:t>
            </a:r>
            <a:r>
              <a:rPr lang="en-US" b="1" dirty="0" smtClean="0"/>
              <a:t> Plan w/5-</a:t>
            </a:r>
            <a:r>
              <a:rPr lang="en-US" b="1" dirty="0" err="1" smtClean="0"/>
              <a:t>Yr</a:t>
            </a:r>
            <a:r>
              <a:rPr lang="en-US" b="1" dirty="0" smtClean="0"/>
              <a:t> SMP as guide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6210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714" y="1447800"/>
            <a:ext cx="5192486" cy="4038600"/>
          </a:xfrm>
          <a:prstGeom prst="rect">
            <a:avLst/>
          </a:prstGeom>
          <a:solidFill>
            <a:srgbClr val="B9F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Family Bible Church\AppData\Local\Microsoft\Windows\Temporary Internet Files\Content.IE5\9PWQDMM5\target[1]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226" y="1295400"/>
            <a:ext cx="171683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Triangle 2"/>
          <p:cNvSpPr/>
          <p:nvPr/>
        </p:nvSpPr>
        <p:spPr>
          <a:xfrm rot="13494425">
            <a:off x="3133442" y="1400464"/>
            <a:ext cx="4075760" cy="4085189"/>
          </a:xfrm>
          <a:prstGeom prst="rtTriangle">
            <a:avLst/>
          </a:prstGeom>
          <a:solidFill>
            <a:srgbClr val="B9F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53200" y="2451436"/>
            <a:ext cx="228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Vital &amp; Growing</a:t>
            </a:r>
          </a:p>
          <a:p>
            <a:r>
              <a:rPr lang="en-US" b="1" dirty="0" smtClean="0"/>
              <a:t>New believers</a:t>
            </a:r>
          </a:p>
          <a:p>
            <a:r>
              <a:rPr lang="en-US" b="1" dirty="0" smtClean="0"/>
              <a:t>400 attenders</a:t>
            </a:r>
          </a:p>
          <a:p>
            <a:r>
              <a:rPr lang="en-US" b="1" dirty="0" smtClean="0"/>
              <a:t>Own facility/campus</a:t>
            </a:r>
          </a:p>
          <a:p>
            <a:r>
              <a:rPr lang="en-US" b="1" dirty="0" smtClean="0"/>
              <a:t>Discipling ministries</a:t>
            </a:r>
          </a:p>
          <a:p>
            <a:r>
              <a:rPr lang="en-US" b="1" dirty="0" smtClean="0"/>
              <a:t>Effective Outreach</a:t>
            </a:r>
          </a:p>
          <a:p>
            <a:r>
              <a:rPr lang="en-US" b="1" dirty="0" smtClean="0"/>
              <a:t>Growing Leadership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7620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5-Year Strategic Ministry Plan</a:t>
            </a:r>
            <a:endParaRPr lang="en-US" sz="24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276601" y="1454527"/>
            <a:ext cx="1752600" cy="4031873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029201" y="457200"/>
            <a:ext cx="1371599" cy="5924699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676400" y="1447800"/>
            <a:ext cx="1600200" cy="4031873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239486" y="1454527"/>
            <a:ext cx="1436914" cy="4031873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28600" y="1753382"/>
            <a:ext cx="689342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Year 1	          Year 2	     Year 3		    Year 4	          Year 5</a:t>
            </a:r>
          </a:p>
          <a:p>
            <a:endParaRPr lang="en-US" sz="600" b="1" dirty="0"/>
          </a:p>
          <a:p>
            <a:r>
              <a:rPr lang="en-US" b="1" dirty="0" smtClean="0"/>
              <a:t>Each member/attender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/>
              <a:t>C</a:t>
            </a:r>
            <a:r>
              <a:rPr lang="en-US" b="1" dirty="0" smtClean="0"/>
              <a:t>ommitted to spiritual growth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Committed to reaching people for Christ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Committed to the Purpose, Vision, Mission &amp; Values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Committed to personal involvement/ministry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" y="4265474"/>
            <a:ext cx="68934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Campus Development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Body-wide commitment to provide the tools to </a:t>
            </a:r>
          </a:p>
          <a:p>
            <a:pPr lvl="1"/>
            <a:r>
              <a:rPr lang="en-US" b="1" dirty="0"/>
              <a:t>	</a:t>
            </a:r>
            <a:r>
              <a:rPr lang="en-US" b="1" dirty="0" smtClean="0"/>
              <a:t>effectively minister to the community</a:t>
            </a:r>
          </a:p>
          <a:p>
            <a:pPr lvl="1"/>
            <a:endParaRPr lang="en-US" b="1" dirty="0" smtClean="0"/>
          </a:p>
          <a:p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3600271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Each ministry committed to excellence and effectiveness </a:t>
            </a:r>
          </a:p>
          <a:p>
            <a:r>
              <a:rPr lang="en-US" b="1" dirty="0" smtClean="0"/>
              <a:t>      developing a Ministry 5-</a:t>
            </a:r>
            <a:r>
              <a:rPr lang="en-US" b="1" dirty="0" err="1" smtClean="0"/>
              <a:t>Yr</a:t>
            </a:r>
            <a:r>
              <a:rPr lang="en-US" b="1" dirty="0" smtClean="0"/>
              <a:t> Plan w/5-</a:t>
            </a:r>
            <a:r>
              <a:rPr lang="en-US" b="1" dirty="0" err="1" smtClean="0"/>
              <a:t>Yr</a:t>
            </a:r>
            <a:r>
              <a:rPr lang="en-US" b="1" dirty="0" smtClean="0"/>
              <a:t> SMP as guide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4552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714" y="1447800"/>
            <a:ext cx="5192486" cy="4038600"/>
          </a:xfrm>
          <a:prstGeom prst="rect">
            <a:avLst/>
          </a:prstGeom>
          <a:solidFill>
            <a:srgbClr val="B9F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Family Bible Church\AppData\Local\Microsoft\Windows\Temporary Internet Files\Content.IE5\9PWQDMM5\target[1]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226" y="1295400"/>
            <a:ext cx="171683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Triangle 2"/>
          <p:cNvSpPr/>
          <p:nvPr/>
        </p:nvSpPr>
        <p:spPr>
          <a:xfrm rot="13494425">
            <a:off x="3133442" y="1400464"/>
            <a:ext cx="4075760" cy="4085189"/>
          </a:xfrm>
          <a:prstGeom prst="rtTriangle">
            <a:avLst/>
          </a:prstGeom>
          <a:solidFill>
            <a:srgbClr val="B9F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53200" y="2451436"/>
            <a:ext cx="228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Vital &amp; Growing</a:t>
            </a:r>
          </a:p>
          <a:p>
            <a:r>
              <a:rPr lang="en-US" b="1" i="1" dirty="0" smtClean="0"/>
              <a:t>New believers</a:t>
            </a:r>
          </a:p>
          <a:p>
            <a:r>
              <a:rPr lang="en-US" b="1" i="1" dirty="0" smtClean="0"/>
              <a:t>400 attenders</a:t>
            </a:r>
          </a:p>
          <a:p>
            <a:r>
              <a:rPr lang="en-US" b="1" i="1" dirty="0" smtClean="0"/>
              <a:t>Own facility/campus</a:t>
            </a:r>
          </a:p>
          <a:p>
            <a:r>
              <a:rPr lang="en-US" b="1" i="1" dirty="0" smtClean="0"/>
              <a:t>Discipling ministries</a:t>
            </a:r>
          </a:p>
          <a:p>
            <a:r>
              <a:rPr lang="en-US" b="1" i="1" dirty="0" smtClean="0"/>
              <a:t>Effective Outreach</a:t>
            </a:r>
          </a:p>
          <a:p>
            <a:r>
              <a:rPr lang="en-US" b="1" i="1" dirty="0" smtClean="0"/>
              <a:t>Growing Leadership</a:t>
            </a:r>
            <a:endParaRPr lang="en-US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7620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5-Year Strategic Ministry Plan</a:t>
            </a:r>
            <a:endParaRPr lang="en-US" sz="24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276601" y="1454527"/>
            <a:ext cx="1752600" cy="4031873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029201" y="457200"/>
            <a:ext cx="1371599" cy="5924699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676400" y="1447800"/>
            <a:ext cx="1600200" cy="4031873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239486" y="1454527"/>
            <a:ext cx="1436914" cy="4031873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28600" y="1753382"/>
            <a:ext cx="689342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Year 1	          Year 2	     Year 3		    Year 4	          Year 5</a:t>
            </a:r>
          </a:p>
          <a:p>
            <a:endParaRPr lang="en-US" sz="600" b="1" dirty="0"/>
          </a:p>
          <a:p>
            <a:r>
              <a:rPr lang="en-US" b="1" dirty="0" smtClean="0"/>
              <a:t>Each member/attender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/>
              <a:t>C</a:t>
            </a:r>
            <a:r>
              <a:rPr lang="en-US" b="1" dirty="0" smtClean="0"/>
              <a:t>ommitted to spiritual growth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Committed to reaching people for Christ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Committed to the Purpose, Vision, Mission &amp; Values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Committed to personal involvement/ministry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" y="4265474"/>
            <a:ext cx="68934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Campus Development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Body-wide commitment to provide the tools to </a:t>
            </a:r>
          </a:p>
          <a:p>
            <a:pPr lvl="1"/>
            <a:r>
              <a:rPr lang="en-US" b="1" dirty="0"/>
              <a:t>	</a:t>
            </a:r>
            <a:r>
              <a:rPr lang="en-US" b="1" dirty="0" smtClean="0"/>
              <a:t>effectively minister to the community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Commitment before the Lord of Time, Talent &amp; Resources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3600271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Each ministry committed to excellence and effectiveness </a:t>
            </a:r>
          </a:p>
          <a:p>
            <a:r>
              <a:rPr lang="en-US" b="1" dirty="0" smtClean="0"/>
              <a:t>      developing a Ministry 5-</a:t>
            </a:r>
            <a:r>
              <a:rPr lang="en-US" b="1" dirty="0" err="1" smtClean="0"/>
              <a:t>Yr</a:t>
            </a:r>
            <a:r>
              <a:rPr lang="en-US" b="1" dirty="0" smtClean="0"/>
              <a:t> Plan w/5-</a:t>
            </a:r>
            <a:r>
              <a:rPr lang="en-US" b="1" dirty="0" err="1" smtClean="0"/>
              <a:t>Yr</a:t>
            </a:r>
            <a:r>
              <a:rPr lang="en-US" b="1" dirty="0" smtClean="0"/>
              <a:t> SMP as guide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645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714" y="1447800"/>
            <a:ext cx="5192486" cy="4038600"/>
          </a:xfrm>
          <a:prstGeom prst="rect">
            <a:avLst/>
          </a:prstGeom>
          <a:solidFill>
            <a:srgbClr val="B9F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Family Bible Church\AppData\Local\Microsoft\Windows\Temporary Internet Files\Content.IE5\9PWQDMM5\target[1]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226" y="1295400"/>
            <a:ext cx="171683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Triangle 2"/>
          <p:cNvSpPr/>
          <p:nvPr/>
        </p:nvSpPr>
        <p:spPr>
          <a:xfrm rot="13494425">
            <a:off x="3133442" y="1400464"/>
            <a:ext cx="4075760" cy="4085189"/>
          </a:xfrm>
          <a:prstGeom prst="rtTriangle">
            <a:avLst/>
          </a:prstGeom>
          <a:solidFill>
            <a:srgbClr val="B9F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53200" y="2451436"/>
            <a:ext cx="228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Vital &amp; Growing</a:t>
            </a:r>
          </a:p>
          <a:p>
            <a:r>
              <a:rPr lang="en-US" b="1" i="1" dirty="0" smtClean="0"/>
              <a:t>New believers</a:t>
            </a:r>
          </a:p>
          <a:p>
            <a:r>
              <a:rPr lang="en-US" b="1" i="1" dirty="0" smtClean="0"/>
              <a:t>400 attenders</a:t>
            </a:r>
          </a:p>
          <a:p>
            <a:r>
              <a:rPr lang="en-US" b="1" i="1" dirty="0" smtClean="0"/>
              <a:t>Own facility/campus</a:t>
            </a:r>
          </a:p>
          <a:p>
            <a:r>
              <a:rPr lang="en-US" b="1" i="1" dirty="0" smtClean="0"/>
              <a:t>Discipling ministries</a:t>
            </a:r>
          </a:p>
          <a:p>
            <a:r>
              <a:rPr lang="en-US" b="1" i="1" dirty="0" smtClean="0"/>
              <a:t>Effective Outreach</a:t>
            </a:r>
          </a:p>
          <a:p>
            <a:r>
              <a:rPr lang="en-US" b="1" i="1" dirty="0" smtClean="0"/>
              <a:t>Growing Leadership</a:t>
            </a:r>
            <a:endParaRPr lang="en-US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7620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5-Year Strategic Ministry Plan</a:t>
            </a:r>
            <a:endParaRPr lang="en-US" sz="24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276601" y="1454527"/>
            <a:ext cx="1752600" cy="4031873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029201" y="457200"/>
            <a:ext cx="1371599" cy="5924699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676400" y="1447800"/>
            <a:ext cx="1600200" cy="4031873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239486" y="1454527"/>
            <a:ext cx="1436914" cy="4031873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28600" y="1753382"/>
            <a:ext cx="689342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Year 1	          Year 2	     Year 3		    Year 4	          Year 5</a:t>
            </a:r>
          </a:p>
          <a:p>
            <a:endParaRPr lang="en-US" sz="600" b="1" dirty="0"/>
          </a:p>
          <a:p>
            <a:r>
              <a:rPr lang="en-US" b="1" dirty="0" smtClean="0"/>
              <a:t>Each member/attender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/>
              <a:t>C</a:t>
            </a:r>
            <a:r>
              <a:rPr lang="en-US" b="1" dirty="0" smtClean="0"/>
              <a:t>ommitted to spiritual growth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Committed to reaching people for Christ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Committed to the Purpose, Vision, Mission &amp; Values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Committed to personal involvement/ministry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" y="4265474"/>
            <a:ext cx="68934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Campus Development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Body-wide commitment to provide the tools to </a:t>
            </a:r>
          </a:p>
          <a:p>
            <a:pPr lvl="1"/>
            <a:r>
              <a:rPr lang="en-US" b="1" dirty="0"/>
              <a:t>	</a:t>
            </a:r>
            <a:r>
              <a:rPr lang="en-US" b="1" dirty="0" smtClean="0"/>
              <a:t>effectively minister to the community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Commitment before the Lord of Time, Talent &amp; Resources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3600271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Each ministry committed to excellence and effectiveness </a:t>
            </a:r>
          </a:p>
          <a:p>
            <a:r>
              <a:rPr lang="en-US" b="1" dirty="0" smtClean="0"/>
              <a:t>      developing a Ministry 5-</a:t>
            </a:r>
            <a:r>
              <a:rPr lang="en-US" b="1" dirty="0" err="1" smtClean="0"/>
              <a:t>Yr</a:t>
            </a:r>
            <a:r>
              <a:rPr lang="en-US" b="1" dirty="0" smtClean="0"/>
              <a:t> Plan w/5-</a:t>
            </a:r>
            <a:r>
              <a:rPr lang="en-US" b="1" dirty="0" err="1" smtClean="0"/>
              <a:t>Yr</a:t>
            </a:r>
            <a:r>
              <a:rPr lang="en-US" b="1" dirty="0" smtClean="0"/>
              <a:t> SMP as guide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endParaRPr lang="en-US" b="1" dirty="0"/>
          </a:p>
        </p:txBody>
      </p:sp>
      <p:pic>
        <p:nvPicPr>
          <p:cNvPr id="2050" name="Picture 2" descr="C:\Users\Family Bible Church\AppData\Local\Microsoft\Windows\Temporary Internet Files\Content.IE5\LCF29WFX\website_under_construction_image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97" y="1370005"/>
            <a:ext cx="6066203" cy="495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77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22480"/>
            <a:ext cx="8000999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Jester" pitchFamily="2" charset="0"/>
              </a:rPr>
              <a:t>So . . . </a:t>
            </a:r>
          </a:p>
          <a:p>
            <a:r>
              <a:rPr lang="en-US" sz="5400" dirty="0" smtClean="0">
                <a:latin typeface="Jester" pitchFamily="2" charset="0"/>
              </a:rPr>
              <a:t>what about </a:t>
            </a:r>
          </a:p>
          <a:p>
            <a:r>
              <a:rPr lang="en-US" sz="5400" dirty="0" smtClean="0">
                <a:latin typeface="Jester" pitchFamily="2" charset="0"/>
              </a:rPr>
              <a:t>the ‘campus’, </a:t>
            </a:r>
          </a:p>
          <a:p>
            <a:r>
              <a:rPr lang="en-US" sz="5400" dirty="0" smtClean="0">
                <a:latin typeface="Jester" pitchFamily="2" charset="0"/>
              </a:rPr>
              <a:t>the new church facility?</a:t>
            </a:r>
            <a:endParaRPr lang="en-US" sz="5400" dirty="0">
              <a:latin typeface="Jester" pitchFamily="2" charset="0"/>
            </a:endParaRPr>
          </a:p>
        </p:txBody>
      </p:sp>
      <p:pic>
        <p:nvPicPr>
          <p:cNvPr id="1026" name="Picture 2" descr="C:\Users\Family Bible Church\AppData\Local\Microsoft\Windows\Temporary Internet Files\Content.IE5\M48JGEV6\question-mark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612" y="685800"/>
            <a:ext cx="4463787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04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14400"/>
            <a:ext cx="6934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Jester" pitchFamily="2" charset="0"/>
              </a:rPr>
              <a:t>As the Elders have wrestled with this, we felt that the total project – civil engineering </a:t>
            </a:r>
            <a:r>
              <a:rPr lang="en-US" sz="2000" b="1" dirty="0" smtClean="0">
                <a:latin typeface="Jester" pitchFamily="2" charset="0"/>
              </a:rPr>
              <a:t>(parking, lights , landscape, etc.)</a:t>
            </a:r>
            <a:r>
              <a:rPr lang="en-US" sz="3600" b="1" dirty="0" smtClean="0">
                <a:latin typeface="Jester" pitchFamily="2" charset="0"/>
              </a:rPr>
              <a:t>, the building </a:t>
            </a:r>
            <a:r>
              <a:rPr lang="en-US" sz="2000" b="1" dirty="0" smtClean="0">
                <a:latin typeface="Jester" pitchFamily="2" charset="0"/>
              </a:rPr>
              <a:t>(permits, construction, etc.) </a:t>
            </a:r>
            <a:r>
              <a:rPr lang="en-US" sz="3600" b="1" dirty="0" smtClean="0">
                <a:latin typeface="Jester" pitchFamily="2" charset="0"/>
              </a:rPr>
              <a:t>and contents </a:t>
            </a:r>
            <a:r>
              <a:rPr lang="en-US" sz="2000" b="1" dirty="0" smtClean="0">
                <a:latin typeface="Jester" pitchFamily="2" charset="0"/>
              </a:rPr>
              <a:t>(FF&amp;E) </a:t>
            </a:r>
            <a:r>
              <a:rPr lang="en-US" sz="3600" b="1" dirty="0" smtClean="0">
                <a:latin typeface="Jester" pitchFamily="2" charset="0"/>
              </a:rPr>
              <a:t>needed to be in the neighborhood of </a:t>
            </a:r>
          </a:p>
          <a:p>
            <a:pPr algn="ctr"/>
            <a:endParaRPr lang="en-US" sz="800" b="1" dirty="0">
              <a:latin typeface="Jester" pitchFamily="2" charset="0"/>
            </a:endParaRPr>
          </a:p>
          <a:p>
            <a:pPr algn="ctr"/>
            <a:r>
              <a:rPr lang="en-US" sz="3600" b="1" dirty="0" smtClean="0">
                <a:latin typeface="Jester" pitchFamily="2" charset="0"/>
              </a:rPr>
              <a:t>$_____________________.</a:t>
            </a:r>
            <a:endParaRPr lang="en-US" sz="3600" b="1" dirty="0">
              <a:latin typeface="Jes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6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14400"/>
            <a:ext cx="6934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Jester" pitchFamily="2" charset="0"/>
              </a:rPr>
              <a:t>As the Elders have wrestled with this, we felt that the total project – civil engineering </a:t>
            </a:r>
            <a:r>
              <a:rPr lang="en-US" sz="2000" b="1" dirty="0" smtClean="0">
                <a:latin typeface="Jester" pitchFamily="2" charset="0"/>
              </a:rPr>
              <a:t>(parking, lights , landscape, etc.)</a:t>
            </a:r>
            <a:r>
              <a:rPr lang="en-US" sz="3600" b="1" dirty="0" smtClean="0">
                <a:latin typeface="Jester" pitchFamily="2" charset="0"/>
              </a:rPr>
              <a:t>, the building </a:t>
            </a:r>
            <a:r>
              <a:rPr lang="en-US" sz="2000" b="1" dirty="0" smtClean="0">
                <a:latin typeface="Jester" pitchFamily="2" charset="0"/>
              </a:rPr>
              <a:t>(permits, construction, etc.) </a:t>
            </a:r>
            <a:r>
              <a:rPr lang="en-US" sz="3600" b="1" dirty="0" smtClean="0">
                <a:latin typeface="Jester" pitchFamily="2" charset="0"/>
              </a:rPr>
              <a:t>and contents </a:t>
            </a:r>
            <a:r>
              <a:rPr lang="en-US" sz="2000" b="1" dirty="0" smtClean="0">
                <a:latin typeface="Jester" pitchFamily="2" charset="0"/>
              </a:rPr>
              <a:t>(FF&amp;E) </a:t>
            </a:r>
            <a:r>
              <a:rPr lang="en-US" sz="3600" b="1" dirty="0" smtClean="0">
                <a:latin typeface="Jester" pitchFamily="2" charset="0"/>
              </a:rPr>
              <a:t>needed to be in the neighborhood of </a:t>
            </a:r>
          </a:p>
          <a:p>
            <a:pPr algn="ctr"/>
            <a:endParaRPr lang="en-US" sz="800" b="1" dirty="0">
              <a:latin typeface="Jester" pitchFamily="2" charset="0"/>
            </a:endParaRPr>
          </a:p>
          <a:p>
            <a:pPr algn="ctr"/>
            <a:r>
              <a:rPr lang="en-US" sz="3600" b="1" dirty="0" smtClean="0">
                <a:latin typeface="Jester" pitchFamily="2" charset="0"/>
              </a:rPr>
              <a:t>$1 million dollars.</a:t>
            </a:r>
          </a:p>
          <a:p>
            <a:pPr algn="ctr"/>
            <a:endParaRPr lang="en-US" sz="2000" b="1" dirty="0">
              <a:latin typeface="Jester" pitchFamily="2" charset="0"/>
            </a:endParaRPr>
          </a:p>
          <a:p>
            <a:pPr algn="ctr"/>
            <a:r>
              <a:rPr lang="en-US" sz="2800" b="1" dirty="0" smtClean="0">
                <a:latin typeface="Jester" pitchFamily="2" charset="0"/>
              </a:rPr>
              <a:t>[That’s a lot! But listen . . .]</a:t>
            </a:r>
            <a:endParaRPr lang="en-US" sz="2800" b="1" dirty="0">
              <a:latin typeface="Jes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58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14400"/>
            <a:ext cx="6934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Jester" pitchFamily="2" charset="0"/>
              </a:rPr>
              <a:t>Initially, the plan was: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Jester" pitchFamily="2" charset="0"/>
              </a:rPr>
              <a:t>Seating 250 in worship service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Jester" pitchFamily="2" charset="0"/>
              </a:rPr>
              <a:t>A Worship Center – multipurpose for outreach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Jester" pitchFamily="2" charset="0"/>
              </a:rPr>
              <a:t>Adequate CE space &amp; offices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Jester" pitchFamily="2" charset="0"/>
              </a:rPr>
              <a:t>And a bit more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600" b="1" dirty="0">
              <a:latin typeface="Jester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Jester" pitchFamily="2" charset="0"/>
              </a:rPr>
              <a:t>The cost was @ $1.8 million</a:t>
            </a:r>
            <a:endParaRPr lang="en-US" sz="2800" b="1" dirty="0">
              <a:latin typeface="Jes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53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219200"/>
            <a:ext cx="678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Intentional</a:t>
            </a:r>
          </a:p>
          <a:p>
            <a:pPr algn="ctr"/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61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14400"/>
            <a:ext cx="723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Jester" pitchFamily="2" charset="0"/>
              </a:rPr>
              <a:t>S</a:t>
            </a:r>
            <a:r>
              <a:rPr lang="en-US" sz="3600" b="1" dirty="0" smtClean="0">
                <a:latin typeface="Jester" pitchFamily="2" charset="0"/>
              </a:rPr>
              <a:t>o, in late September, the Elders prayerfully determined the $-</a:t>
            </a:r>
            <a:r>
              <a:rPr lang="en-US" sz="3600" b="1" dirty="0" err="1" smtClean="0">
                <a:latin typeface="Jester" pitchFamily="2" charset="0"/>
              </a:rPr>
              <a:t>amt</a:t>
            </a:r>
            <a:r>
              <a:rPr lang="en-US" sz="3600" b="1" dirty="0" smtClean="0">
                <a:latin typeface="Jester" pitchFamily="2" charset="0"/>
              </a:rPr>
              <a:t> was to be in the $1 million range ~  the question was:</a:t>
            </a:r>
          </a:p>
          <a:p>
            <a:endParaRPr lang="en-US" sz="3600" b="1" dirty="0">
              <a:latin typeface="Jester" pitchFamily="2" charset="0"/>
            </a:endParaRPr>
          </a:p>
          <a:p>
            <a:endParaRPr lang="en-US" sz="3600" b="1" dirty="0">
              <a:latin typeface="Jes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08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14400"/>
            <a:ext cx="7239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Jester" pitchFamily="2" charset="0"/>
              </a:rPr>
              <a:t>S</a:t>
            </a:r>
            <a:r>
              <a:rPr lang="en-US" sz="3600" b="1" dirty="0" smtClean="0">
                <a:latin typeface="Jester" pitchFamily="2" charset="0"/>
              </a:rPr>
              <a:t>o, in late September, the Elders prayerfully determined the $-</a:t>
            </a:r>
            <a:r>
              <a:rPr lang="en-US" sz="3600" b="1" dirty="0" err="1" smtClean="0">
                <a:latin typeface="Jester" pitchFamily="2" charset="0"/>
              </a:rPr>
              <a:t>amt</a:t>
            </a:r>
            <a:r>
              <a:rPr lang="en-US" sz="3600" b="1" dirty="0" smtClean="0">
                <a:latin typeface="Jester" pitchFamily="2" charset="0"/>
              </a:rPr>
              <a:t> was to be in the $1 million range ~  the question was:</a:t>
            </a:r>
          </a:p>
          <a:p>
            <a:endParaRPr lang="en-US" sz="600" b="1" dirty="0">
              <a:latin typeface="Jester" pitchFamily="2" charset="0"/>
            </a:endParaRP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Jester" pitchFamily="2" charset="0"/>
              </a:rPr>
              <a:t>What do we need 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Jester" pitchFamily="2" charset="0"/>
              </a:rPr>
              <a:t>to facilitate what we have plus 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Jester" pitchFamily="2" charset="0"/>
              </a:rPr>
              <a:t>a little more for  growth?</a:t>
            </a:r>
          </a:p>
          <a:p>
            <a:pPr algn="ctr"/>
            <a:endParaRPr lang="en-US" sz="600" b="1" dirty="0" smtClean="0">
              <a:solidFill>
                <a:srgbClr val="C00000"/>
              </a:solidFill>
              <a:latin typeface="Jester" pitchFamily="2" charset="0"/>
            </a:endParaRPr>
          </a:p>
          <a:p>
            <a:pPr algn="ctr"/>
            <a:r>
              <a:rPr lang="en-US" sz="2000" dirty="0" smtClean="0">
                <a:latin typeface="Jester" pitchFamily="2" charset="0"/>
              </a:rPr>
              <a:t>[This is a planned </a:t>
            </a:r>
            <a:r>
              <a:rPr lang="en-US" sz="2000" i="1" dirty="0" smtClean="0">
                <a:latin typeface="Jester" pitchFamily="2" charset="0"/>
              </a:rPr>
              <a:t>squeeze</a:t>
            </a:r>
            <a:r>
              <a:rPr lang="en-US" sz="2000" dirty="0" smtClean="0">
                <a:latin typeface="Jester" pitchFamily="2" charset="0"/>
              </a:rPr>
              <a:t> but </a:t>
            </a:r>
          </a:p>
          <a:p>
            <a:pPr algn="ctr"/>
            <a:r>
              <a:rPr lang="en-US" sz="2000" dirty="0" smtClean="0">
                <a:latin typeface="Jester" pitchFamily="2" charset="0"/>
              </a:rPr>
              <a:t>we believe the bare essential for moving forward!]</a:t>
            </a:r>
          </a:p>
          <a:p>
            <a:pPr algn="ctr"/>
            <a:endParaRPr lang="en-US" sz="3600" b="1" dirty="0" smtClean="0">
              <a:solidFill>
                <a:srgbClr val="C00000"/>
              </a:solidFill>
              <a:latin typeface="Jester" pitchFamily="2" charset="0"/>
            </a:endParaRPr>
          </a:p>
          <a:p>
            <a:endParaRPr lang="en-US" sz="3600" b="1" dirty="0">
              <a:latin typeface="Jes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16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14400"/>
            <a:ext cx="762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Jester" pitchFamily="2" charset="0"/>
              </a:rPr>
              <a:t>We decided on: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Jester" pitchFamily="2" charset="0"/>
              </a:rPr>
              <a:t>Phase 1 ~ Worship Center </a:t>
            </a:r>
            <a:r>
              <a:rPr lang="en-US" sz="2000" b="1" dirty="0">
                <a:latin typeface="Jester" pitchFamily="2" charset="0"/>
              </a:rPr>
              <a:t>(multipurpose) </a:t>
            </a:r>
            <a:r>
              <a:rPr lang="en-US" sz="3600" b="1" dirty="0">
                <a:latin typeface="Jester" pitchFamily="2" charset="0"/>
              </a:rPr>
              <a:t>seating </a:t>
            </a:r>
            <a:r>
              <a:rPr lang="en-US" sz="3600" b="1" dirty="0" smtClean="0">
                <a:latin typeface="Jester" pitchFamily="2" charset="0"/>
              </a:rPr>
              <a:t>125-</a:t>
            </a:r>
            <a:r>
              <a:rPr lang="en-US" sz="3600" b="1" dirty="0" err="1" smtClean="0">
                <a:latin typeface="Jester" pitchFamily="2" charset="0"/>
              </a:rPr>
              <a:t>ish</a:t>
            </a:r>
            <a:r>
              <a:rPr lang="en-US" sz="3600" b="1" dirty="0" smtClean="0">
                <a:latin typeface="Jester" pitchFamily="2" charset="0"/>
              </a:rPr>
              <a:t> with CE space; and,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Jester" pitchFamily="2" charset="0"/>
              </a:rPr>
              <a:t>Phase 2 ~ a larger WC w/greater outreach capacity, more </a:t>
            </a:r>
            <a:r>
              <a:rPr lang="en-US" sz="3600" b="1" dirty="0">
                <a:latin typeface="Jester" pitchFamily="2" charset="0"/>
              </a:rPr>
              <a:t>C</a:t>
            </a:r>
            <a:r>
              <a:rPr lang="en-US" sz="3600" b="1" dirty="0" smtClean="0">
                <a:latin typeface="Jester" pitchFamily="2" charset="0"/>
              </a:rPr>
              <a:t>E space and offices</a:t>
            </a:r>
            <a:endParaRPr lang="en-US" sz="2800" dirty="0">
              <a:latin typeface="Jes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47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78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Jester" pitchFamily="2" charset="0"/>
              </a:rPr>
              <a:t>With the help of Brad Oaster of Harvestime, we are anticipating: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Jester" pitchFamily="2" charset="0"/>
              </a:rPr>
              <a:t>@ 5700 sq. ft. </a:t>
            </a:r>
            <a:r>
              <a:rPr lang="en-US" sz="2000" i="1" dirty="0" smtClean="0">
                <a:latin typeface="Jester" pitchFamily="2" charset="0"/>
              </a:rPr>
              <a:t>(internal)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Jester" pitchFamily="2" charset="0"/>
              </a:rPr>
              <a:t>Multipurpose Worship Center </a:t>
            </a:r>
            <a:r>
              <a:rPr lang="en-US" sz="2000" i="1" dirty="0" smtClean="0">
                <a:latin typeface="Jester" pitchFamily="2" charset="0"/>
              </a:rPr>
              <a:t>(125 seat)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Jester" pitchFamily="2" charset="0"/>
              </a:rPr>
              <a:t>Children’s Ministry area </a:t>
            </a:r>
            <a:r>
              <a:rPr lang="en-US" sz="2000" i="1" dirty="0" smtClean="0">
                <a:latin typeface="Jester" pitchFamily="2" charset="0"/>
              </a:rPr>
              <a:t>(with security)</a:t>
            </a:r>
            <a:endParaRPr lang="en-US" sz="3600" b="1" dirty="0" smtClean="0">
              <a:latin typeface="Jester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Jester" pitchFamily="2" charset="0"/>
              </a:rPr>
              <a:t>A kitchen/food warming space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Jester" pitchFamily="2" charset="0"/>
              </a:rPr>
              <a:t>Foyer large enough for traffic movement and chatting</a:t>
            </a:r>
            <a:endParaRPr lang="en-US" sz="2800" dirty="0">
              <a:latin typeface="Jes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70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78486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Jester" pitchFamily="2" charset="0"/>
              </a:rPr>
              <a:t>With the help of Brad Oaster of Harvestime, we are anticipating: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Jester" pitchFamily="2" charset="0"/>
              </a:rPr>
              <a:t>@ 5700 sq. ft. </a:t>
            </a:r>
            <a:r>
              <a:rPr lang="en-US" sz="2000" i="1" dirty="0" smtClean="0">
                <a:latin typeface="Jester" pitchFamily="2" charset="0"/>
              </a:rPr>
              <a:t>(internal)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Jester" pitchFamily="2" charset="0"/>
              </a:rPr>
              <a:t>Multipurpose Worship Center </a:t>
            </a:r>
            <a:r>
              <a:rPr lang="en-US" sz="2000" i="1" dirty="0" smtClean="0">
                <a:latin typeface="Jester" pitchFamily="2" charset="0"/>
              </a:rPr>
              <a:t>(125 seat)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Jester" pitchFamily="2" charset="0"/>
              </a:rPr>
              <a:t>Children’s Ministry area </a:t>
            </a:r>
            <a:r>
              <a:rPr lang="en-US" sz="2000" i="1" dirty="0" smtClean="0">
                <a:latin typeface="Jester" pitchFamily="2" charset="0"/>
              </a:rPr>
              <a:t>(with security)</a:t>
            </a:r>
            <a:endParaRPr lang="en-US" sz="3600" b="1" dirty="0" smtClean="0">
              <a:latin typeface="Jester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Jester" pitchFamily="2" charset="0"/>
              </a:rPr>
              <a:t>A kitchen/food warming space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Jester" pitchFamily="2" charset="0"/>
              </a:rPr>
              <a:t>Foyer large enough for traffic movement and chatting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600" b="1" dirty="0">
              <a:latin typeface="Jester" pitchFamily="2" charset="0"/>
            </a:endParaRPr>
          </a:p>
          <a:p>
            <a:r>
              <a:rPr lang="en-US" sz="3600" b="1" dirty="0">
                <a:latin typeface="Jester" pitchFamily="2" charset="0"/>
              </a:rPr>
              <a:t>Anticipate cost is $1 to $1.1 Million</a:t>
            </a:r>
            <a:endParaRPr lang="en-US" sz="3600" dirty="0">
              <a:latin typeface="Jester" pitchFamily="2" charset="0"/>
            </a:endParaRPr>
          </a:p>
          <a:p>
            <a:endParaRPr lang="en-US" sz="2800" dirty="0">
              <a:latin typeface="Jes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1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14400"/>
            <a:ext cx="70866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Jester" pitchFamily="2" charset="0"/>
              </a:rPr>
              <a:t>So, let’s look at the numbers first:</a:t>
            </a:r>
          </a:p>
          <a:p>
            <a:endParaRPr lang="en-US" sz="3600" b="1" dirty="0">
              <a:latin typeface="Jester" pitchFamily="2" charset="0"/>
            </a:endParaRPr>
          </a:p>
          <a:p>
            <a:r>
              <a:rPr lang="en-US" sz="3600" b="1" dirty="0" smtClean="0">
                <a:latin typeface="Jester" pitchFamily="2" charset="0"/>
              </a:rPr>
              <a:t>Cost:		$1,100,000</a:t>
            </a:r>
          </a:p>
          <a:p>
            <a:r>
              <a:rPr lang="en-US" sz="3600" b="1" dirty="0" smtClean="0">
                <a:latin typeface="Jester" pitchFamily="2" charset="0"/>
              </a:rPr>
              <a:t>Cash O/H	</a:t>
            </a:r>
            <a:r>
              <a:rPr lang="en-US" sz="3600" b="1" u="sng" dirty="0" smtClean="0">
                <a:latin typeface="Jester" pitchFamily="2" charset="0"/>
              </a:rPr>
              <a:t>$  350,000</a:t>
            </a:r>
          </a:p>
          <a:p>
            <a:endParaRPr lang="en-US" sz="600" b="1" u="sng" dirty="0">
              <a:latin typeface="Jester" pitchFamily="2" charset="0"/>
            </a:endParaRPr>
          </a:p>
          <a:p>
            <a:r>
              <a:rPr lang="en-US" sz="3600" b="1" dirty="0" smtClean="0">
                <a:latin typeface="Jester" pitchFamily="2" charset="0"/>
              </a:rPr>
              <a:t>Needed		$  750, 000</a:t>
            </a:r>
          </a:p>
          <a:p>
            <a:endParaRPr lang="en-US" sz="3600" b="1" dirty="0">
              <a:latin typeface="Jester" pitchFamily="2" charset="0"/>
            </a:endParaRPr>
          </a:p>
          <a:p>
            <a:endParaRPr lang="en-US" sz="3600" b="1" dirty="0" smtClean="0">
              <a:latin typeface="Jes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71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14400"/>
            <a:ext cx="70866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Jester" pitchFamily="2" charset="0"/>
              </a:rPr>
              <a:t>So, let’s look at the numbers first:</a:t>
            </a:r>
          </a:p>
          <a:p>
            <a:endParaRPr lang="en-US" sz="3600" b="1" dirty="0">
              <a:latin typeface="Jester" pitchFamily="2" charset="0"/>
            </a:endParaRPr>
          </a:p>
          <a:p>
            <a:r>
              <a:rPr lang="en-US" sz="3600" b="1" dirty="0" smtClean="0">
                <a:latin typeface="Jester" pitchFamily="2" charset="0"/>
              </a:rPr>
              <a:t>Cost:		$1,100,000</a:t>
            </a:r>
          </a:p>
          <a:p>
            <a:r>
              <a:rPr lang="en-US" sz="3600" b="1" dirty="0" smtClean="0">
                <a:latin typeface="Jester" pitchFamily="2" charset="0"/>
              </a:rPr>
              <a:t>Cash O/H	</a:t>
            </a:r>
            <a:r>
              <a:rPr lang="en-US" sz="3600" b="1" u="sng" dirty="0" smtClean="0">
                <a:latin typeface="Jester" pitchFamily="2" charset="0"/>
              </a:rPr>
              <a:t>$  350,000</a:t>
            </a:r>
          </a:p>
          <a:p>
            <a:endParaRPr lang="en-US" sz="600" b="1" u="sng" dirty="0">
              <a:latin typeface="Jester" pitchFamily="2" charset="0"/>
            </a:endParaRPr>
          </a:p>
          <a:p>
            <a:r>
              <a:rPr lang="en-US" sz="3600" b="1" dirty="0" smtClean="0">
                <a:latin typeface="Jester" pitchFamily="2" charset="0"/>
              </a:rPr>
              <a:t>Needed		$  750, 000</a:t>
            </a:r>
          </a:p>
          <a:p>
            <a:endParaRPr lang="en-US" sz="3600" b="1" dirty="0">
              <a:latin typeface="Jester" pitchFamily="2" charset="0"/>
            </a:endParaRPr>
          </a:p>
          <a:p>
            <a:endParaRPr lang="en-US" sz="3600" b="1" dirty="0" smtClean="0">
              <a:latin typeface="Jester" pitchFamily="2" charset="0"/>
            </a:endParaRPr>
          </a:p>
          <a:p>
            <a:pPr algn="ctr"/>
            <a:r>
              <a:rPr lang="en-US" sz="3600" b="1" dirty="0" smtClean="0">
                <a:latin typeface="Jester" pitchFamily="2" charset="0"/>
              </a:rPr>
              <a:t>So, how do we raise it?</a:t>
            </a:r>
            <a:endParaRPr lang="en-US" sz="2800" dirty="0">
              <a:latin typeface="Jes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0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Family Bible Church\AppData\Local\Microsoft\Windows\Temporary Internet Files\Content.IE5\XGVH06W8\1-copy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00" y="381000"/>
            <a:ext cx="11413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914400"/>
            <a:ext cx="71628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Jester" pitchFamily="2" charset="0"/>
              </a:rPr>
              <a:t>  We believe that God will provide for this project through His people!</a:t>
            </a:r>
          </a:p>
          <a:p>
            <a:endParaRPr lang="en-US" sz="600" b="1" dirty="0" smtClean="0">
              <a:latin typeface="Jester" pitchFamily="2" charset="0"/>
            </a:endParaRPr>
          </a:p>
          <a:p>
            <a:endParaRPr lang="en-US" sz="600" b="1" dirty="0">
              <a:latin typeface="Jester" pitchFamily="2" charset="0"/>
            </a:endParaRPr>
          </a:p>
          <a:p>
            <a:endParaRPr lang="en-US" sz="600" b="1" dirty="0">
              <a:latin typeface="Jester" pitchFamily="2" charset="0"/>
            </a:endParaRPr>
          </a:p>
          <a:p>
            <a:r>
              <a:rPr lang="en-US" sz="3600" b="1" u="sng" dirty="0" smtClean="0">
                <a:latin typeface="Jester" pitchFamily="2" charset="0"/>
              </a:rPr>
              <a:t>IFF</a:t>
            </a:r>
            <a:r>
              <a:rPr lang="en-US" sz="3600" b="1" dirty="0" smtClean="0">
                <a:latin typeface="Jester" pitchFamily="2" charset="0"/>
              </a:rPr>
              <a:t> we believe/convinced that:</a:t>
            </a:r>
          </a:p>
          <a:p>
            <a:r>
              <a:rPr lang="en-US" sz="3600" b="1" dirty="0" smtClean="0">
                <a:latin typeface="Jester" pitchFamily="2" charset="0"/>
              </a:rPr>
              <a:t>	God wants us to reach our 	  		communities</a:t>
            </a:r>
          </a:p>
          <a:p>
            <a:r>
              <a:rPr lang="en-US" sz="3600" b="1" dirty="0">
                <a:latin typeface="Jester" pitchFamily="2" charset="0"/>
              </a:rPr>
              <a:t>	</a:t>
            </a:r>
            <a:r>
              <a:rPr lang="en-US" sz="3600" b="1" dirty="0" smtClean="0">
                <a:latin typeface="Jester" pitchFamily="2" charset="0"/>
              </a:rPr>
              <a:t>a strategic part of that is our 		own facility</a:t>
            </a:r>
          </a:p>
          <a:p>
            <a:endParaRPr lang="en-US" sz="600" b="1" dirty="0" smtClean="0">
              <a:latin typeface="Jester" pitchFamily="2" charset="0"/>
            </a:endParaRPr>
          </a:p>
          <a:p>
            <a:endParaRPr lang="en-US" sz="600" b="1" dirty="0">
              <a:latin typeface="Jester" pitchFamily="2" charset="0"/>
            </a:endParaRPr>
          </a:p>
          <a:p>
            <a:r>
              <a:rPr lang="en-US" sz="3600" b="1" u="sng" dirty="0" smtClean="0">
                <a:latin typeface="Jester" pitchFamily="2" charset="0"/>
              </a:rPr>
              <a:t>=&gt;</a:t>
            </a:r>
            <a:r>
              <a:rPr lang="en-US" sz="3600" b="1" dirty="0" smtClean="0">
                <a:latin typeface="Jester" pitchFamily="2" charset="0"/>
              </a:rPr>
              <a:t> Are God’s arms too short? </a:t>
            </a:r>
            <a:r>
              <a:rPr lang="en-US" sz="1600" b="1" dirty="0" smtClean="0">
                <a:latin typeface="Jester" pitchFamily="2" charset="0"/>
              </a:rPr>
              <a:t>(What has 						     He done???)</a:t>
            </a:r>
            <a:endParaRPr lang="en-US" sz="2800" dirty="0">
              <a:latin typeface="Jes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97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524000"/>
            <a:ext cx="7162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Jester" pitchFamily="2" charset="0"/>
              </a:rPr>
              <a:t>We believe God has wowed us and . . . </a:t>
            </a:r>
          </a:p>
          <a:p>
            <a:pPr algn="ctr"/>
            <a:r>
              <a:rPr lang="en-US" sz="5400" b="1" dirty="0" smtClean="0">
                <a:latin typeface="Jester" pitchFamily="2" charset="0"/>
              </a:rPr>
              <a:t>HE will </a:t>
            </a:r>
            <a:r>
              <a:rPr lang="en-US" sz="9600" b="1" dirty="0" smtClean="0">
                <a:solidFill>
                  <a:srgbClr val="C00000"/>
                </a:solidFill>
                <a:latin typeface="Jester" pitchFamily="2" charset="0"/>
              </a:rPr>
              <a:t>WOW</a:t>
            </a:r>
            <a:r>
              <a:rPr lang="en-US" sz="5400" b="1" dirty="0" smtClean="0">
                <a:latin typeface="Jester" pitchFamily="2" charset="0"/>
              </a:rPr>
              <a:t> us even more!</a:t>
            </a:r>
            <a:endParaRPr lang="en-US" sz="5400" b="1" dirty="0">
              <a:latin typeface="Jes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18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14400"/>
            <a:ext cx="71628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Jester" pitchFamily="2" charset="0"/>
              </a:rPr>
              <a:t>  We believe that God desires us to take ownership and join Him in where He is at work.</a:t>
            </a:r>
          </a:p>
          <a:p>
            <a:endParaRPr lang="en-US" sz="2000" b="1" dirty="0">
              <a:latin typeface="Jester" pitchFamily="2" charset="0"/>
            </a:endParaRPr>
          </a:p>
          <a:p>
            <a:r>
              <a:rPr lang="en-US" sz="3600" b="1" dirty="0" smtClean="0">
                <a:latin typeface="Jester" pitchFamily="2" charset="0"/>
              </a:rPr>
              <a:t>It’s a step of faith . . .</a:t>
            </a:r>
          </a:p>
          <a:p>
            <a:endParaRPr lang="en-US" sz="2000" b="1" dirty="0">
              <a:latin typeface="Jester" pitchFamily="2" charset="0"/>
            </a:endParaRPr>
          </a:p>
          <a:p>
            <a:r>
              <a:rPr lang="en-US" sz="3600" b="1" dirty="0" smtClean="0">
                <a:latin typeface="Jester" pitchFamily="2" charset="0"/>
              </a:rPr>
              <a:t>It’s a sacrificial heart that realizes that it’s not just $$ - BUT it is investment in lives and eternity.</a:t>
            </a:r>
            <a:endParaRPr lang="en-US" sz="2800" dirty="0">
              <a:latin typeface="Jester" pitchFamily="2" charset="0"/>
            </a:endParaRPr>
          </a:p>
        </p:txBody>
      </p:sp>
      <p:pic>
        <p:nvPicPr>
          <p:cNvPr id="3074" name="Picture 2" descr="C:\Users\Family Bible Church\AppData\Local\Microsoft\Windows\Temporary Internet Files\Content.IE5\XGVH06W8\number-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9921"/>
            <a:ext cx="914378" cy="137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49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219200"/>
            <a:ext cx="67818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Intentional</a:t>
            </a:r>
          </a:p>
          <a:p>
            <a:pPr algn="ctr"/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</a:t>
            </a:r>
          </a:p>
          <a:p>
            <a:pPr algn="ctr"/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95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14400"/>
            <a:ext cx="7162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Jester" pitchFamily="2" charset="0"/>
              </a:rPr>
              <a:t>  We believe that, as we follow our Lord, in HIS work of reaching our community(</a:t>
            </a:r>
            <a:r>
              <a:rPr lang="en-US" sz="3600" b="1" dirty="0" err="1" smtClean="0">
                <a:latin typeface="Jester" pitchFamily="2" charset="0"/>
              </a:rPr>
              <a:t>ies</a:t>
            </a:r>
            <a:r>
              <a:rPr lang="en-US" sz="3600" b="1" dirty="0" smtClean="0">
                <a:latin typeface="Jester" pitchFamily="2" charset="0"/>
              </a:rPr>
              <a:t>), part of that “ownership” includes the </a:t>
            </a:r>
            <a:r>
              <a:rPr lang="en-US" sz="3600" b="1" i="1" dirty="0" smtClean="0">
                <a:latin typeface="Jester" pitchFamily="2" charset="0"/>
              </a:rPr>
              <a:t>freedom</a:t>
            </a:r>
            <a:r>
              <a:rPr lang="en-US" sz="3600" b="1" dirty="0" smtClean="0">
                <a:latin typeface="Jester" pitchFamily="2" charset="0"/>
              </a:rPr>
              <a:t> which our own facility will provide.</a:t>
            </a:r>
            <a:endParaRPr lang="en-US" sz="3600" b="1" dirty="0">
              <a:latin typeface="Jester" pitchFamily="2" charset="0"/>
            </a:endParaRPr>
          </a:p>
          <a:p>
            <a:endParaRPr lang="en-US" sz="3600" b="1" dirty="0" smtClean="0">
              <a:latin typeface="Jester" pitchFamily="2" charset="0"/>
            </a:endParaRPr>
          </a:p>
          <a:p>
            <a:r>
              <a:rPr lang="en-US" sz="3600" b="1" dirty="0" smtClean="0">
                <a:latin typeface="Jester" pitchFamily="2" charset="0"/>
              </a:rPr>
              <a:t>Freedom to minister 24/7 as the Spirit leads us!</a:t>
            </a:r>
          </a:p>
        </p:txBody>
      </p:sp>
      <p:pic>
        <p:nvPicPr>
          <p:cNvPr id="3" name="Picture 2" descr="C:\Users\Family Bible Church\AppData\Local\Microsoft\Windows\Temporary Internet Files\Content.IE5\GJES27EL\3-copy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4444"/>
            <a:ext cx="965406" cy="109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04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14400"/>
            <a:ext cx="7162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Jester" pitchFamily="2" charset="0"/>
              </a:rPr>
              <a:t>So, let’s do some math:</a:t>
            </a:r>
          </a:p>
          <a:p>
            <a:endParaRPr lang="en-US" sz="2000" b="1" dirty="0">
              <a:latin typeface="Jester" pitchFamily="2" charset="0"/>
            </a:endParaRPr>
          </a:p>
          <a:p>
            <a:r>
              <a:rPr lang="en-US" sz="3200" b="1" dirty="0" smtClean="0">
                <a:latin typeface="Jester" pitchFamily="2" charset="0"/>
              </a:rPr>
              <a:t>In 2016, LCCC had 74+ giving units. </a:t>
            </a:r>
          </a:p>
          <a:p>
            <a:r>
              <a:rPr lang="en-US" sz="3200" b="1" dirty="0" smtClean="0">
                <a:latin typeface="Jester" pitchFamily="2" charset="0"/>
              </a:rPr>
              <a:t>If each giving unit sacrificially gave an average of</a:t>
            </a:r>
          </a:p>
          <a:p>
            <a:endParaRPr lang="en-US" sz="2000" b="1" dirty="0">
              <a:latin typeface="Jester" pitchFamily="2" charset="0"/>
            </a:endParaRPr>
          </a:p>
          <a:p>
            <a:r>
              <a:rPr lang="en-US" sz="3200" b="1" dirty="0" smtClean="0">
                <a:latin typeface="Jester" pitchFamily="2" charset="0"/>
              </a:rPr>
              <a:t>$ 212 per month =  $15,688 per month</a:t>
            </a:r>
          </a:p>
          <a:p>
            <a:pPr algn="ctr"/>
            <a:r>
              <a:rPr lang="en-US" sz="3200" b="1" dirty="0" smtClean="0">
                <a:latin typeface="Jester" pitchFamily="2" charset="0"/>
              </a:rPr>
              <a:t>OR</a:t>
            </a:r>
          </a:p>
          <a:p>
            <a:pPr algn="ctr"/>
            <a:r>
              <a:rPr lang="en-US" sz="3200" b="1" dirty="0" smtClean="0">
                <a:latin typeface="Jester" pitchFamily="2" charset="0"/>
              </a:rPr>
              <a:t>$188,256 per year</a:t>
            </a:r>
          </a:p>
          <a:p>
            <a:pPr algn="ctr"/>
            <a:r>
              <a:rPr lang="en-US" sz="3200" b="1" dirty="0" smtClean="0">
                <a:latin typeface="Jester" pitchFamily="2" charset="0"/>
              </a:rPr>
              <a:t>OR </a:t>
            </a:r>
          </a:p>
          <a:p>
            <a:pPr algn="ctr"/>
            <a:r>
              <a:rPr lang="en-US" sz="3200" b="1" dirty="0" smtClean="0">
                <a:latin typeface="Jester" pitchFamily="2" charset="0"/>
              </a:rPr>
              <a:t>4 years to be in debt free</a:t>
            </a:r>
          </a:p>
          <a:p>
            <a:pPr algn="ctr"/>
            <a:endParaRPr lang="en-US" sz="3200" b="1" dirty="0">
              <a:latin typeface="Jes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7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09600"/>
            <a:ext cx="7162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Jester" pitchFamily="2" charset="0"/>
              </a:rPr>
              <a:t>Rather than doing a 3-4 year </a:t>
            </a:r>
          </a:p>
          <a:p>
            <a:pPr algn="ctr"/>
            <a:r>
              <a:rPr lang="en-US" sz="3600" b="1" dirty="0" smtClean="0">
                <a:latin typeface="Jester" pitchFamily="2" charset="0"/>
              </a:rPr>
              <a:t>Fundraising Campaign</a:t>
            </a:r>
          </a:p>
          <a:p>
            <a:pPr algn="ctr"/>
            <a:endParaRPr lang="en-US" sz="3600" b="1" dirty="0">
              <a:latin typeface="Jester" pitchFamily="2" charset="0"/>
            </a:endParaRPr>
          </a:p>
          <a:p>
            <a:pPr algn="ctr"/>
            <a:r>
              <a:rPr lang="en-US" sz="3600" b="1" dirty="0" smtClean="0">
                <a:latin typeface="Jester" pitchFamily="2" charset="0"/>
              </a:rPr>
              <a:t>We are dividing the amount needed into 4 equal “$$-amounts”</a:t>
            </a:r>
          </a:p>
          <a:p>
            <a:pPr algn="ctr"/>
            <a:endParaRPr lang="en-US" sz="3200" b="1" dirty="0" smtClean="0">
              <a:latin typeface="Jester" pitchFamily="2" charset="0"/>
            </a:endParaRPr>
          </a:p>
          <a:p>
            <a:pPr algn="ctr"/>
            <a:endParaRPr lang="en-US" sz="3200" b="1" dirty="0">
              <a:latin typeface="Jes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52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09600"/>
            <a:ext cx="7162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Jester" pitchFamily="2" charset="0"/>
              </a:rPr>
              <a:t>Rather than doing a 3-4 year </a:t>
            </a:r>
          </a:p>
          <a:p>
            <a:pPr algn="ctr"/>
            <a:r>
              <a:rPr lang="en-US" sz="3600" b="1" dirty="0" smtClean="0">
                <a:latin typeface="Jester" pitchFamily="2" charset="0"/>
              </a:rPr>
              <a:t>Fundraising Campaign</a:t>
            </a:r>
          </a:p>
          <a:p>
            <a:pPr algn="ctr"/>
            <a:endParaRPr lang="en-US" sz="3600" b="1" dirty="0">
              <a:latin typeface="Jester" pitchFamily="2" charset="0"/>
            </a:endParaRPr>
          </a:p>
          <a:p>
            <a:pPr algn="ctr"/>
            <a:r>
              <a:rPr lang="en-US" sz="3600" b="1" dirty="0" smtClean="0">
                <a:latin typeface="Jester" pitchFamily="2" charset="0"/>
              </a:rPr>
              <a:t>We are dividing the amount needed into 4 equal “$$-amounts”</a:t>
            </a:r>
          </a:p>
          <a:p>
            <a:pPr algn="ctr"/>
            <a:endParaRPr lang="en-US" sz="3200" b="1" dirty="0" smtClean="0">
              <a:latin typeface="Jester" pitchFamily="2" charset="0"/>
            </a:endParaRPr>
          </a:p>
          <a:p>
            <a:pPr algn="ctr"/>
            <a:endParaRPr lang="en-US" sz="3200" b="1" dirty="0">
              <a:latin typeface="Jester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335690"/>
            <a:ext cx="1905000" cy="1569660"/>
          </a:xfrm>
          <a:prstGeom prst="rect">
            <a:avLst/>
          </a:prstGeom>
          <a:solidFill>
            <a:srgbClr val="B9FC22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2400" b="1" dirty="0" smtClean="0"/>
              <a:t>$187,000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4082143"/>
            <a:ext cx="1905000" cy="1569660"/>
          </a:xfrm>
          <a:prstGeom prst="rect">
            <a:avLst/>
          </a:prstGeom>
          <a:solidFill>
            <a:srgbClr val="3FF826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2400" b="1" dirty="0" smtClean="0"/>
              <a:t>$187,000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93771" y="3853543"/>
            <a:ext cx="1905000" cy="1569660"/>
          </a:xfrm>
          <a:prstGeom prst="rect">
            <a:avLst/>
          </a:prstGeom>
          <a:solidFill>
            <a:srgbClr val="1ECB07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2400" b="1" dirty="0" smtClean="0"/>
              <a:t>$187,000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3581400"/>
            <a:ext cx="1905000" cy="1569660"/>
          </a:xfrm>
          <a:prstGeom prst="rect">
            <a:avLst/>
          </a:prstGeom>
          <a:solidFill>
            <a:srgbClr val="2CA649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2400" b="1" dirty="0" smtClean="0"/>
              <a:t>$187,000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75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09600"/>
            <a:ext cx="7162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Jester" pitchFamily="2" charset="0"/>
              </a:rPr>
              <a:t>Rather than doing a 3-4 year </a:t>
            </a:r>
          </a:p>
          <a:p>
            <a:pPr algn="ctr"/>
            <a:r>
              <a:rPr lang="en-US" sz="3600" b="1" dirty="0" smtClean="0">
                <a:latin typeface="Jester" pitchFamily="2" charset="0"/>
              </a:rPr>
              <a:t>Fundraising Campaign</a:t>
            </a:r>
          </a:p>
          <a:p>
            <a:pPr algn="ctr"/>
            <a:endParaRPr lang="en-US" sz="3600" b="1" dirty="0">
              <a:latin typeface="Jester" pitchFamily="2" charset="0"/>
            </a:endParaRPr>
          </a:p>
          <a:p>
            <a:pPr algn="ctr"/>
            <a:r>
              <a:rPr lang="en-US" sz="3600" b="1" dirty="0" smtClean="0">
                <a:latin typeface="Jester" pitchFamily="2" charset="0"/>
              </a:rPr>
              <a:t>We are dividing the mount needed into 4 equal “$$-amounts”</a:t>
            </a:r>
          </a:p>
          <a:p>
            <a:pPr algn="ctr"/>
            <a:endParaRPr lang="en-US" sz="3200" b="1" dirty="0" smtClean="0">
              <a:latin typeface="Jester" pitchFamily="2" charset="0"/>
            </a:endParaRPr>
          </a:p>
          <a:p>
            <a:pPr algn="ctr"/>
            <a:endParaRPr lang="en-US" sz="3200" b="1" dirty="0">
              <a:latin typeface="Jester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335690"/>
            <a:ext cx="1905000" cy="1569660"/>
          </a:xfrm>
          <a:prstGeom prst="rect">
            <a:avLst/>
          </a:prstGeom>
          <a:solidFill>
            <a:srgbClr val="B9FC22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2400" b="1" dirty="0" smtClean="0"/>
              <a:t>$187,000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4082143"/>
            <a:ext cx="1905000" cy="1569660"/>
          </a:xfrm>
          <a:prstGeom prst="rect">
            <a:avLst/>
          </a:prstGeom>
          <a:solidFill>
            <a:srgbClr val="3FF826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2400" b="1" dirty="0" smtClean="0"/>
              <a:t>$187,000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93771" y="3853543"/>
            <a:ext cx="1905000" cy="1569660"/>
          </a:xfrm>
          <a:prstGeom prst="rect">
            <a:avLst/>
          </a:prstGeom>
          <a:solidFill>
            <a:srgbClr val="1ECB07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2400" b="1" dirty="0" smtClean="0"/>
              <a:t>$187,000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3581400"/>
            <a:ext cx="1905000" cy="1569660"/>
          </a:xfrm>
          <a:prstGeom prst="rect">
            <a:avLst/>
          </a:prstGeom>
          <a:solidFill>
            <a:srgbClr val="2CA649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2400" b="1" dirty="0" smtClean="0"/>
              <a:t>$187,000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7" name="Picture 4" descr="C:\Users\Family Bible Church\AppData\Local\Microsoft\Windows\Temporary Internet Files\Content.IE5\M48JGEV6\large-comic-arrow-pointing-right-0-10773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2287" flipV="1">
            <a:off x="1067206" y="5308111"/>
            <a:ext cx="6049852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0855242">
            <a:off x="2584948" y="5723253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MOMENTUM INCREASES OVER PROJECT</a:t>
            </a:r>
            <a:endParaRPr lang="en-US" sz="1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2229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50AECC8-1207-4B58-9817-EC5682B24044" descr="E7CF5B76-3BE4-44DF-B375-6CB976C5371A@hsd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8200"/>
            <a:ext cx="9144000" cy="815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64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799" y="432137"/>
            <a:ext cx="2667001" cy="255454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Cash On </a:t>
            </a:r>
            <a:r>
              <a:rPr lang="en-US" sz="4000" b="1" u="sng" dirty="0" smtClean="0">
                <a:solidFill>
                  <a:srgbClr val="FFFF00"/>
                </a:solidFill>
              </a:rPr>
              <a:t>Hand</a:t>
            </a:r>
          </a:p>
          <a:p>
            <a:pPr algn="ctr"/>
            <a:endParaRPr lang="en-US" sz="40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$</a:t>
            </a:r>
            <a:r>
              <a:rPr lang="en-US" sz="4000" b="1" dirty="0" err="1" smtClean="0">
                <a:solidFill>
                  <a:srgbClr val="FFFF00"/>
                </a:solidFill>
              </a:rPr>
              <a:t>350K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1026" name="E50AECC8-1207-4B58-9817-EC5682B24044" descr="E7CF5B76-3BE4-44DF-B375-6CB976C5371A@hsd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800"/>
            <a:ext cx="6781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29401" y="416432"/>
            <a:ext cx="2133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Jester" pitchFamily="2" charset="0"/>
              </a:rPr>
              <a:t>Phase 1</a:t>
            </a:r>
            <a:endParaRPr lang="en-US" sz="3200" b="1" dirty="0">
              <a:latin typeface="Jes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2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799" y="432137"/>
            <a:ext cx="1447799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Cash On </a:t>
            </a:r>
            <a:r>
              <a:rPr lang="en-US" b="1" u="sng" dirty="0" smtClean="0">
                <a:solidFill>
                  <a:srgbClr val="FFFF00"/>
                </a:solidFill>
              </a:rPr>
              <a:t>Hand</a:t>
            </a:r>
          </a:p>
          <a:p>
            <a:pPr algn="ctr"/>
            <a:endParaRPr lang="en-US" sz="600" b="1" dirty="0" smtClean="0">
              <a:solidFill>
                <a:srgbClr val="FFFF00"/>
              </a:solidFill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$</a:t>
            </a:r>
            <a:r>
              <a:rPr lang="en-US" b="1" dirty="0" err="1" smtClean="0">
                <a:solidFill>
                  <a:srgbClr val="FFFF00"/>
                </a:solidFill>
              </a:rPr>
              <a:t>350K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447800"/>
            <a:ext cx="1447799" cy="4985980"/>
          </a:xfrm>
          <a:prstGeom prst="rect">
            <a:avLst/>
          </a:prstGeom>
          <a:solidFill>
            <a:srgbClr val="B9FC2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</a:t>
            </a:r>
          </a:p>
          <a:p>
            <a:pPr algn="ctr"/>
            <a:endParaRPr lang="en-US" sz="600" b="1" dirty="0"/>
          </a:p>
          <a:p>
            <a:pPr algn="ctr"/>
            <a:r>
              <a:rPr lang="en-US" b="1" dirty="0" smtClean="0"/>
              <a:t>$187,000</a:t>
            </a:r>
          </a:p>
          <a:p>
            <a:pPr algn="ctr"/>
            <a:endParaRPr lang="en-US" sz="600" b="1" dirty="0"/>
          </a:p>
          <a:p>
            <a:pPr algn="ctr"/>
            <a:r>
              <a:rPr lang="en-US" dirty="0" smtClean="0"/>
              <a:t>($</a:t>
            </a:r>
            <a:r>
              <a:rPr lang="en-US" dirty="0" err="1"/>
              <a:t>5</a:t>
            </a:r>
            <a:r>
              <a:rPr lang="en-US" dirty="0" err="1" smtClean="0"/>
              <a:t>37K</a:t>
            </a:r>
            <a:r>
              <a:rPr lang="en-US" dirty="0" smtClean="0"/>
              <a:t>)</a:t>
            </a:r>
          </a:p>
          <a:p>
            <a:pPr algn="ctr"/>
            <a:r>
              <a:rPr lang="en-US" b="1" dirty="0" smtClean="0"/>
              <a:t>_______</a:t>
            </a:r>
            <a:endParaRPr lang="en-US" b="1" dirty="0"/>
          </a:p>
          <a:p>
            <a:pPr algn="ctr"/>
            <a:r>
              <a:rPr lang="en-US" b="1" dirty="0" smtClean="0"/>
              <a:t>Civil Work:</a:t>
            </a:r>
          </a:p>
          <a:p>
            <a:pPr algn="ctr"/>
            <a:r>
              <a:rPr lang="en-US" b="1" dirty="0" smtClean="0"/>
              <a:t>Parking</a:t>
            </a:r>
          </a:p>
          <a:p>
            <a:pPr algn="ctr"/>
            <a:r>
              <a:rPr lang="en-US" b="1" dirty="0" smtClean="0"/>
              <a:t>Landscape</a:t>
            </a:r>
          </a:p>
          <a:p>
            <a:pPr algn="ctr"/>
            <a:r>
              <a:rPr lang="en-US" b="1" dirty="0" smtClean="0"/>
              <a:t>Surface </a:t>
            </a:r>
            <a:r>
              <a:rPr lang="en-US" b="1" dirty="0" err="1" smtClean="0"/>
              <a:t>H20</a:t>
            </a:r>
            <a:endParaRPr lang="en-US" b="1" dirty="0" smtClean="0"/>
          </a:p>
          <a:p>
            <a:pPr algn="ctr"/>
            <a:r>
              <a:rPr lang="en-US" b="1" dirty="0" smtClean="0"/>
              <a:t>Play Area</a:t>
            </a:r>
          </a:p>
          <a:p>
            <a:pPr algn="ctr"/>
            <a:r>
              <a:rPr lang="en-US" b="1" dirty="0" smtClean="0"/>
              <a:t>Etc.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Cost @ $290-</a:t>
            </a:r>
            <a:r>
              <a:rPr lang="en-US" b="1" dirty="0" err="1" smtClean="0"/>
              <a:t>315K</a:t>
            </a:r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Balance</a:t>
            </a:r>
          </a:p>
          <a:p>
            <a:pPr algn="ctr"/>
            <a:r>
              <a:rPr lang="en-US" b="1" dirty="0" smtClean="0"/>
              <a:t>$</a:t>
            </a:r>
            <a:r>
              <a:rPr lang="en-US" b="1" dirty="0" err="1" smtClean="0"/>
              <a:t>222K</a:t>
            </a:r>
            <a:endParaRPr lang="en-US" b="1" dirty="0" smtClean="0"/>
          </a:p>
          <a:p>
            <a:pPr algn="ctr"/>
            <a:endParaRPr lang="en-US" b="1" dirty="0" smtClean="0"/>
          </a:p>
        </p:txBody>
      </p:sp>
      <p:pic>
        <p:nvPicPr>
          <p:cNvPr id="1026" name="E50AECC8-1207-4B58-9817-EC5682B24044" descr="E7CF5B76-3BE4-44DF-B375-6CB976C5371A@hsd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"/>
            <a:ext cx="8763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29401" y="416432"/>
            <a:ext cx="2133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Jester" pitchFamily="2" charset="0"/>
              </a:rPr>
              <a:t>Phase 1</a:t>
            </a:r>
            <a:endParaRPr lang="en-US" sz="3200" b="1" dirty="0">
              <a:latin typeface="Jes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32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32137"/>
            <a:ext cx="1447799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Cash On </a:t>
            </a:r>
            <a:r>
              <a:rPr lang="en-US" b="1" u="sng" dirty="0" smtClean="0">
                <a:solidFill>
                  <a:srgbClr val="FFFF00"/>
                </a:solidFill>
              </a:rPr>
              <a:t>Hand</a:t>
            </a:r>
          </a:p>
          <a:p>
            <a:pPr algn="ctr"/>
            <a:endParaRPr lang="en-US" sz="600" b="1" dirty="0" smtClean="0">
              <a:solidFill>
                <a:srgbClr val="FFFF00"/>
              </a:solidFill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$</a:t>
            </a:r>
            <a:r>
              <a:rPr lang="en-US" b="1" dirty="0" err="1" smtClean="0">
                <a:solidFill>
                  <a:srgbClr val="FFFF00"/>
                </a:solidFill>
              </a:rPr>
              <a:t>350K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1" y="1447800"/>
            <a:ext cx="1447799" cy="4985980"/>
          </a:xfrm>
          <a:prstGeom prst="rect">
            <a:avLst/>
          </a:prstGeom>
          <a:solidFill>
            <a:srgbClr val="B9FC2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</a:t>
            </a:r>
          </a:p>
          <a:p>
            <a:pPr algn="ctr"/>
            <a:endParaRPr lang="en-US" sz="600" b="1" dirty="0"/>
          </a:p>
          <a:p>
            <a:pPr algn="ctr"/>
            <a:r>
              <a:rPr lang="en-US" b="1" dirty="0" smtClean="0"/>
              <a:t>$187,000</a:t>
            </a:r>
          </a:p>
          <a:p>
            <a:pPr algn="ctr"/>
            <a:endParaRPr lang="en-US" sz="600" b="1" dirty="0"/>
          </a:p>
          <a:p>
            <a:pPr algn="ctr"/>
            <a:r>
              <a:rPr lang="en-US" dirty="0" smtClean="0"/>
              <a:t>($</a:t>
            </a:r>
            <a:r>
              <a:rPr lang="en-US" dirty="0" err="1"/>
              <a:t>5</a:t>
            </a:r>
            <a:r>
              <a:rPr lang="en-US" dirty="0" err="1" smtClean="0"/>
              <a:t>37K</a:t>
            </a:r>
            <a:r>
              <a:rPr lang="en-US" dirty="0" smtClean="0"/>
              <a:t>)</a:t>
            </a:r>
          </a:p>
          <a:p>
            <a:pPr algn="ctr"/>
            <a:r>
              <a:rPr lang="en-US" b="1" dirty="0" smtClean="0"/>
              <a:t>_______</a:t>
            </a:r>
            <a:endParaRPr lang="en-US" b="1" dirty="0"/>
          </a:p>
          <a:p>
            <a:pPr algn="ctr"/>
            <a:r>
              <a:rPr lang="en-US" b="1" dirty="0" smtClean="0"/>
              <a:t>Civil Work:</a:t>
            </a:r>
          </a:p>
          <a:p>
            <a:pPr algn="ctr"/>
            <a:r>
              <a:rPr lang="en-US" b="1" dirty="0" smtClean="0"/>
              <a:t>Parking</a:t>
            </a:r>
          </a:p>
          <a:p>
            <a:pPr algn="ctr"/>
            <a:r>
              <a:rPr lang="en-US" b="1" dirty="0" smtClean="0"/>
              <a:t>Landscape</a:t>
            </a:r>
          </a:p>
          <a:p>
            <a:pPr algn="ctr"/>
            <a:r>
              <a:rPr lang="en-US" b="1" dirty="0" smtClean="0"/>
              <a:t>Surface </a:t>
            </a:r>
            <a:r>
              <a:rPr lang="en-US" b="1" dirty="0" err="1" smtClean="0"/>
              <a:t>H20</a:t>
            </a:r>
            <a:endParaRPr lang="en-US" b="1" dirty="0" smtClean="0"/>
          </a:p>
          <a:p>
            <a:pPr algn="ctr"/>
            <a:r>
              <a:rPr lang="en-US" b="1" dirty="0" smtClean="0"/>
              <a:t>Play Area</a:t>
            </a:r>
          </a:p>
          <a:p>
            <a:pPr algn="ctr"/>
            <a:r>
              <a:rPr lang="en-US" b="1" dirty="0" smtClean="0"/>
              <a:t>Etc.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Cost @ $290-</a:t>
            </a:r>
            <a:r>
              <a:rPr lang="en-US" b="1" dirty="0" err="1" smtClean="0"/>
              <a:t>315K</a:t>
            </a:r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Balance</a:t>
            </a:r>
          </a:p>
          <a:p>
            <a:pPr algn="ctr"/>
            <a:r>
              <a:rPr lang="en-US" b="1" dirty="0" smtClean="0"/>
              <a:t>$</a:t>
            </a:r>
            <a:r>
              <a:rPr lang="en-US" b="1" dirty="0" err="1" smtClean="0"/>
              <a:t>222K</a:t>
            </a:r>
            <a:endParaRPr lang="en-US" b="1" dirty="0" smtClean="0"/>
          </a:p>
          <a:p>
            <a:pPr algn="ctr"/>
            <a:endParaRPr lang="en-US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905001" y="1143000"/>
            <a:ext cx="1524001" cy="5078313"/>
          </a:xfrm>
          <a:prstGeom prst="rect">
            <a:avLst/>
          </a:prstGeom>
          <a:solidFill>
            <a:srgbClr val="3FF82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 </a:t>
            </a:r>
          </a:p>
          <a:p>
            <a:pPr algn="ctr"/>
            <a:endParaRPr lang="en-US" sz="600" b="1" dirty="0"/>
          </a:p>
          <a:p>
            <a:pPr algn="ctr"/>
            <a:r>
              <a:rPr lang="en-US" b="1" dirty="0" smtClean="0"/>
              <a:t>$187,000</a:t>
            </a:r>
          </a:p>
          <a:p>
            <a:pPr algn="ctr"/>
            <a:endParaRPr lang="en-US" sz="600" b="1" dirty="0"/>
          </a:p>
          <a:p>
            <a:pPr algn="ctr"/>
            <a:r>
              <a:rPr lang="en-US" dirty="0" smtClean="0"/>
              <a:t>(@$</a:t>
            </a:r>
            <a:r>
              <a:rPr lang="en-US" dirty="0" err="1" smtClean="0"/>
              <a:t>4</a:t>
            </a:r>
            <a:r>
              <a:rPr lang="en-US" dirty="0" err="1"/>
              <a:t>0</a:t>
            </a:r>
            <a:r>
              <a:rPr lang="en-US" dirty="0" err="1" smtClean="0"/>
              <a:t>9K</a:t>
            </a:r>
            <a:r>
              <a:rPr lang="en-US" dirty="0" smtClean="0"/>
              <a:t>)</a:t>
            </a:r>
          </a:p>
          <a:p>
            <a:pPr algn="ctr"/>
            <a:r>
              <a:rPr lang="en-US" b="1" dirty="0" smtClean="0"/>
              <a:t>_______</a:t>
            </a:r>
            <a:endParaRPr lang="en-US" b="1" dirty="0"/>
          </a:p>
          <a:p>
            <a:pPr algn="ctr"/>
            <a:r>
              <a:rPr lang="en-US" b="1" dirty="0" smtClean="0"/>
              <a:t>Prepare to Break Ground</a:t>
            </a:r>
          </a:p>
          <a:p>
            <a:pPr algn="ctr"/>
            <a:r>
              <a:rPr lang="en-US" b="1" dirty="0"/>
              <a:t>o</a:t>
            </a:r>
            <a:r>
              <a:rPr lang="en-US" b="1" dirty="0" smtClean="0"/>
              <a:t>n building w/in this </a:t>
            </a:r>
          </a:p>
          <a:p>
            <a:pPr algn="ctr"/>
            <a:r>
              <a:rPr lang="en-US" b="1" dirty="0" smtClean="0"/>
              <a:t>$-bracket</a:t>
            </a:r>
          </a:p>
          <a:p>
            <a:pPr algn="ctr"/>
            <a:r>
              <a:rPr lang="en-US" sz="600" b="1" dirty="0" smtClean="0"/>
              <a:t>___</a:t>
            </a:r>
          </a:p>
          <a:p>
            <a:pPr algn="ctr"/>
            <a:r>
              <a:rPr lang="en-US" b="1" dirty="0" smtClean="0"/>
              <a:t>Permits</a:t>
            </a:r>
          </a:p>
          <a:p>
            <a:pPr algn="ctr"/>
            <a:r>
              <a:rPr lang="en-US" b="1" dirty="0" smtClean="0"/>
              <a:t>Construction</a:t>
            </a:r>
          </a:p>
          <a:p>
            <a:pPr algn="ctr"/>
            <a:r>
              <a:rPr lang="en-US" b="1" dirty="0" smtClean="0"/>
              <a:t>Etc.</a:t>
            </a:r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</p:txBody>
      </p:sp>
      <p:pic>
        <p:nvPicPr>
          <p:cNvPr id="1026" name="E50AECC8-1207-4B58-9817-EC5682B24044" descr="E7CF5B76-3BE4-44DF-B375-6CB976C5371A@hsd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"/>
            <a:ext cx="6934199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0802" y="416432"/>
            <a:ext cx="2133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Jester" pitchFamily="2" charset="0"/>
              </a:rPr>
              <a:t>Phase 1</a:t>
            </a:r>
            <a:endParaRPr lang="en-US" sz="3200" b="1" dirty="0">
              <a:latin typeface="Jes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98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32137"/>
            <a:ext cx="1447799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Cash On </a:t>
            </a:r>
            <a:r>
              <a:rPr lang="en-US" b="1" u="sng" dirty="0" smtClean="0">
                <a:solidFill>
                  <a:srgbClr val="FFFF00"/>
                </a:solidFill>
              </a:rPr>
              <a:t>Hand</a:t>
            </a:r>
          </a:p>
          <a:p>
            <a:pPr algn="ctr"/>
            <a:endParaRPr lang="en-US" sz="600" b="1" dirty="0" smtClean="0">
              <a:solidFill>
                <a:srgbClr val="FFFF00"/>
              </a:solidFill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$</a:t>
            </a:r>
            <a:r>
              <a:rPr lang="en-US" b="1" dirty="0" err="1" smtClean="0">
                <a:solidFill>
                  <a:srgbClr val="FFFF00"/>
                </a:solidFill>
              </a:rPr>
              <a:t>350K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1" y="1447800"/>
            <a:ext cx="1447799" cy="4985980"/>
          </a:xfrm>
          <a:prstGeom prst="rect">
            <a:avLst/>
          </a:prstGeom>
          <a:solidFill>
            <a:srgbClr val="B9FC2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</a:t>
            </a:r>
          </a:p>
          <a:p>
            <a:pPr algn="ctr"/>
            <a:endParaRPr lang="en-US" sz="600" b="1" dirty="0"/>
          </a:p>
          <a:p>
            <a:pPr algn="ctr"/>
            <a:r>
              <a:rPr lang="en-US" b="1" dirty="0" smtClean="0"/>
              <a:t>$187,000</a:t>
            </a:r>
          </a:p>
          <a:p>
            <a:pPr algn="ctr"/>
            <a:endParaRPr lang="en-US" sz="600" b="1" dirty="0"/>
          </a:p>
          <a:p>
            <a:pPr algn="ctr"/>
            <a:r>
              <a:rPr lang="en-US" dirty="0" smtClean="0"/>
              <a:t>($</a:t>
            </a:r>
            <a:r>
              <a:rPr lang="en-US" dirty="0" err="1"/>
              <a:t>5</a:t>
            </a:r>
            <a:r>
              <a:rPr lang="en-US" dirty="0" err="1" smtClean="0"/>
              <a:t>37K</a:t>
            </a:r>
            <a:r>
              <a:rPr lang="en-US" dirty="0" smtClean="0"/>
              <a:t>)</a:t>
            </a:r>
          </a:p>
          <a:p>
            <a:pPr algn="ctr"/>
            <a:r>
              <a:rPr lang="en-US" b="1" dirty="0" smtClean="0"/>
              <a:t>_______</a:t>
            </a:r>
            <a:endParaRPr lang="en-US" b="1" dirty="0"/>
          </a:p>
          <a:p>
            <a:pPr algn="ctr"/>
            <a:r>
              <a:rPr lang="en-US" b="1" dirty="0" smtClean="0"/>
              <a:t>Civil Work:</a:t>
            </a:r>
          </a:p>
          <a:p>
            <a:pPr algn="ctr"/>
            <a:r>
              <a:rPr lang="en-US" b="1" dirty="0" smtClean="0"/>
              <a:t>Parking</a:t>
            </a:r>
          </a:p>
          <a:p>
            <a:pPr algn="ctr"/>
            <a:r>
              <a:rPr lang="en-US" b="1" dirty="0" smtClean="0"/>
              <a:t>Landscape</a:t>
            </a:r>
          </a:p>
          <a:p>
            <a:pPr algn="ctr"/>
            <a:r>
              <a:rPr lang="en-US" b="1" dirty="0" smtClean="0"/>
              <a:t>Surface </a:t>
            </a:r>
            <a:r>
              <a:rPr lang="en-US" b="1" dirty="0" err="1" smtClean="0"/>
              <a:t>H20</a:t>
            </a:r>
            <a:endParaRPr lang="en-US" b="1" dirty="0" smtClean="0"/>
          </a:p>
          <a:p>
            <a:pPr algn="ctr"/>
            <a:r>
              <a:rPr lang="en-US" b="1" dirty="0" smtClean="0"/>
              <a:t>Play Area</a:t>
            </a:r>
          </a:p>
          <a:p>
            <a:pPr algn="ctr"/>
            <a:r>
              <a:rPr lang="en-US" b="1" dirty="0" smtClean="0"/>
              <a:t>Etc.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Cost @ $290-</a:t>
            </a:r>
            <a:r>
              <a:rPr lang="en-US" b="1" dirty="0" err="1" smtClean="0"/>
              <a:t>315K</a:t>
            </a:r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Balance</a:t>
            </a:r>
          </a:p>
          <a:p>
            <a:pPr algn="ctr"/>
            <a:r>
              <a:rPr lang="en-US" b="1" dirty="0" smtClean="0"/>
              <a:t>$</a:t>
            </a:r>
            <a:r>
              <a:rPr lang="en-US" b="1" dirty="0" err="1" smtClean="0"/>
              <a:t>222K</a:t>
            </a:r>
            <a:endParaRPr lang="en-US" b="1" dirty="0" smtClean="0"/>
          </a:p>
          <a:p>
            <a:pPr algn="ctr"/>
            <a:endParaRPr lang="en-US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905001" y="1143000"/>
            <a:ext cx="1524001" cy="4801314"/>
          </a:xfrm>
          <a:prstGeom prst="rect">
            <a:avLst/>
          </a:prstGeom>
          <a:solidFill>
            <a:srgbClr val="3FF82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 </a:t>
            </a:r>
          </a:p>
          <a:p>
            <a:pPr algn="ctr"/>
            <a:endParaRPr lang="en-US" sz="600" b="1" dirty="0"/>
          </a:p>
          <a:p>
            <a:pPr algn="ctr"/>
            <a:r>
              <a:rPr lang="en-US" b="1" dirty="0" smtClean="0"/>
              <a:t>$187,000</a:t>
            </a:r>
          </a:p>
          <a:p>
            <a:pPr algn="ctr"/>
            <a:endParaRPr lang="en-US" sz="600" b="1" dirty="0"/>
          </a:p>
          <a:p>
            <a:pPr algn="ctr"/>
            <a:r>
              <a:rPr lang="en-US" dirty="0" smtClean="0"/>
              <a:t>(@$</a:t>
            </a:r>
            <a:r>
              <a:rPr lang="en-US" dirty="0" err="1" smtClean="0"/>
              <a:t>4</a:t>
            </a:r>
            <a:r>
              <a:rPr lang="en-US" dirty="0" err="1"/>
              <a:t>0</a:t>
            </a:r>
            <a:r>
              <a:rPr lang="en-US" dirty="0" err="1" smtClean="0"/>
              <a:t>9K</a:t>
            </a:r>
            <a:r>
              <a:rPr lang="en-US" dirty="0" smtClean="0"/>
              <a:t>)</a:t>
            </a:r>
          </a:p>
          <a:p>
            <a:pPr algn="ctr"/>
            <a:r>
              <a:rPr lang="en-US" b="1" dirty="0" smtClean="0"/>
              <a:t>_______</a:t>
            </a:r>
            <a:endParaRPr lang="en-US" b="1" dirty="0"/>
          </a:p>
          <a:p>
            <a:pPr algn="ctr"/>
            <a:r>
              <a:rPr lang="en-US" b="1" dirty="0" smtClean="0"/>
              <a:t>Prepare to Break Ground</a:t>
            </a:r>
          </a:p>
          <a:p>
            <a:pPr algn="ctr"/>
            <a:r>
              <a:rPr lang="en-US" b="1" dirty="0"/>
              <a:t>o</a:t>
            </a:r>
            <a:r>
              <a:rPr lang="en-US" b="1" dirty="0" smtClean="0"/>
              <a:t>n building w/in this </a:t>
            </a:r>
          </a:p>
          <a:p>
            <a:pPr algn="ctr"/>
            <a:r>
              <a:rPr lang="en-US" b="1" dirty="0" smtClean="0"/>
              <a:t>$-bracket</a:t>
            </a:r>
          </a:p>
          <a:p>
            <a:pPr algn="ctr"/>
            <a:r>
              <a:rPr lang="en-US" sz="600" b="1" dirty="0" smtClean="0"/>
              <a:t>___</a:t>
            </a:r>
          </a:p>
          <a:p>
            <a:pPr algn="ctr"/>
            <a:r>
              <a:rPr lang="en-US" b="1" dirty="0" smtClean="0"/>
              <a:t>Permits</a:t>
            </a:r>
          </a:p>
          <a:p>
            <a:pPr algn="ctr"/>
            <a:r>
              <a:rPr lang="en-US" b="1" dirty="0" smtClean="0"/>
              <a:t>Construction</a:t>
            </a:r>
          </a:p>
          <a:p>
            <a:pPr algn="ctr"/>
            <a:r>
              <a:rPr lang="en-US" b="1" dirty="0" smtClean="0"/>
              <a:t>Etc.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429000" y="762000"/>
            <a:ext cx="1524001" cy="4985980"/>
          </a:xfrm>
          <a:prstGeom prst="rect">
            <a:avLst/>
          </a:prstGeom>
          <a:solidFill>
            <a:srgbClr val="1ECB0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 </a:t>
            </a:r>
          </a:p>
          <a:p>
            <a:pPr algn="ctr"/>
            <a:endParaRPr lang="en-US" sz="600" b="1" dirty="0"/>
          </a:p>
          <a:p>
            <a:pPr algn="ctr"/>
            <a:r>
              <a:rPr lang="en-US" b="1" dirty="0" smtClean="0"/>
              <a:t>$187,000</a:t>
            </a:r>
          </a:p>
          <a:p>
            <a:pPr algn="ctr"/>
            <a:endParaRPr lang="en-US" sz="600" b="1" dirty="0"/>
          </a:p>
          <a:p>
            <a:pPr algn="ctr"/>
            <a:r>
              <a:rPr lang="en-US" dirty="0" smtClean="0"/>
              <a:t>(@$</a:t>
            </a:r>
            <a:r>
              <a:rPr lang="en-US" dirty="0" err="1" smtClean="0"/>
              <a:t>596K</a:t>
            </a:r>
            <a:r>
              <a:rPr lang="en-US" dirty="0" smtClean="0"/>
              <a:t>)</a:t>
            </a:r>
          </a:p>
          <a:p>
            <a:pPr algn="ctr"/>
            <a:r>
              <a:rPr lang="en-US" b="1" dirty="0" smtClean="0"/>
              <a:t>_______</a:t>
            </a:r>
            <a:endParaRPr lang="en-US" b="1" dirty="0"/>
          </a:p>
          <a:p>
            <a:pPr algn="ctr"/>
            <a:r>
              <a:rPr lang="en-US" b="1" dirty="0" smtClean="0"/>
              <a:t>Construction  time @ 12 months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Cost @</a:t>
            </a:r>
          </a:p>
          <a:p>
            <a:pPr algn="ctr"/>
            <a:r>
              <a:rPr lang="en-US" b="1" dirty="0" smtClean="0"/>
              <a:t>$</a:t>
            </a:r>
            <a:r>
              <a:rPr lang="en-US" b="1" dirty="0" err="1" smtClean="0"/>
              <a:t>640k</a:t>
            </a:r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</p:txBody>
      </p:sp>
      <p:pic>
        <p:nvPicPr>
          <p:cNvPr id="1026" name="E50AECC8-1207-4B58-9817-EC5682B24044" descr="E7CF5B76-3BE4-44DF-B375-6CB976C5371A@hsd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"/>
            <a:ext cx="5257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0802" y="416432"/>
            <a:ext cx="2133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Jester" pitchFamily="2" charset="0"/>
              </a:rPr>
              <a:t>Phase 1</a:t>
            </a:r>
            <a:endParaRPr lang="en-US" sz="3200" b="1" dirty="0">
              <a:latin typeface="Jes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3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219200"/>
            <a:ext cx="6781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Intentional</a:t>
            </a:r>
          </a:p>
          <a:p>
            <a:pPr algn="ctr"/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</a:t>
            </a:r>
          </a:p>
          <a:p>
            <a:pPr algn="ctr"/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Purposeful</a:t>
            </a:r>
            <a:endParaRPr lang="en-US" sz="6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91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32137"/>
            <a:ext cx="1447799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Cash On </a:t>
            </a:r>
            <a:r>
              <a:rPr lang="en-US" b="1" u="sng" dirty="0" smtClean="0">
                <a:solidFill>
                  <a:srgbClr val="FFFF00"/>
                </a:solidFill>
              </a:rPr>
              <a:t>Hand</a:t>
            </a:r>
          </a:p>
          <a:p>
            <a:pPr algn="ctr"/>
            <a:endParaRPr lang="en-US" sz="600" b="1" dirty="0" smtClean="0">
              <a:solidFill>
                <a:srgbClr val="FFFF00"/>
              </a:solidFill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$</a:t>
            </a:r>
            <a:r>
              <a:rPr lang="en-US" b="1" dirty="0" err="1" smtClean="0">
                <a:solidFill>
                  <a:srgbClr val="FFFF00"/>
                </a:solidFill>
              </a:rPr>
              <a:t>350K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1" y="1447800"/>
            <a:ext cx="1447799" cy="4985980"/>
          </a:xfrm>
          <a:prstGeom prst="rect">
            <a:avLst/>
          </a:prstGeom>
          <a:solidFill>
            <a:srgbClr val="B9FC2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</a:t>
            </a:r>
          </a:p>
          <a:p>
            <a:pPr algn="ctr"/>
            <a:endParaRPr lang="en-US" sz="600" b="1" dirty="0"/>
          </a:p>
          <a:p>
            <a:pPr algn="ctr"/>
            <a:r>
              <a:rPr lang="en-US" b="1" dirty="0" smtClean="0"/>
              <a:t>$187,000</a:t>
            </a:r>
          </a:p>
          <a:p>
            <a:pPr algn="ctr"/>
            <a:endParaRPr lang="en-US" sz="600" b="1" dirty="0"/>
          </a:p>
          <a:p>
            <a:pPr algn="ctr"/>
            <a:r>
              <a:rPr lang="en-US" dirty="0" smtClean="0"/>
              <a:t>($</a:t>
            </a:r>
            <a:r>
              <a:rPr lang="en-US" dirty="0" err="1"/>
              <a:t>5</a:t>
            </a:r>
            <a:r>
              <a:rPr lang="en-US" dirty="0" err="1" smtClean="0"/>
              <a:t>37K</a:t>
            </a:r>
            <a:r>
              <a:rPr lang="en-US" dirty="0" smtClean="0"/>
              <a:t>)</a:t>
            </a:r>
          </a:p>
          <a:p>
            <a:pPr algn="ctr"/>
            <a:r>
              <a:rPr lang="en-US" b="1" dirty="0" smtClean="0"/>
              <a:t>_______</a:t>
            </a:r>
            <a:endParaRPr lang="en-US" b="1" dirty="0"/>
          </a:p>
          <a:p>
            <a:pPr algn="ctr"/>
            <a:r>
              <a:rPr lang="en-US" b="1" dirty="0" smtClean="0"/>
              <a:t>Civil Work:</a:t>
            </a:r>
          </a:p>
          <a:p>
            <a:pPr algn="ctr"/>
            <a:r>
              <a:rPr lang="en-US" b="1" dirty="0" smtClean="0"/>
              <a:t>Parking</a:t>
            </a:r>
          </a:p>
          <a:p>
            <a:pPr algn="ctr"/>
            <a:r>
              <a:rPr lang="en-US" b="1" dirty="0" smtClean="0"/>
              <a:t>Landscape</a:t>
            </a:r>
          </a:p>
          <a:p>
            <a:pPr algn="ctr"/>
            <a:r>
              <a:rPr lang="en-US" b="1" dirty="0" smtClean="0"/>
              <a:t>Surface </a:t>
            </a:r>
            <a:r>
              <a:rPr lang="en-US" b="1" dirty="0" err="1" smtClean="0"/>
              <a:t>H20</a:t>
            </a:r>
            <a:endParaRPr lang="en-US" b="1" dirty="0" smtClean="0"/>
          </a:p>
          <a:p>
            <a:pPr algn="ctr"/>
            <a:r>
              <a:rPr lang="en-US" b="1" dirty="0" smtClean="0"/>
              <a:t>Play Area</a:t>
            </a:r>
          </a:p>
          <a:p>
            <a:pPr algn="ctr"/>
            <a:r>
              <a:rPr lang="en-US" b="1" dirty="0" smtClean="0"/>
              <a:t>Etc.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Cost @ $290-</a:t>
            </a:r>
            <a:r>
              <a:rPr lang="en-US" b="1" dirty="0" err="1" smtClean="0"/>
              <a:t>315K</a:t>
            </a:r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Balance</a:t>
            </a:r>
          </a:p>
          <a:p>
            <a:pPr algn="ctr"/>
            <a:r>
              <a:rPr lang="en-US" b="1" dirty="0" smtClean="0"/>
              <a:t>$</a:t>
            </a:r>
            <a:r>
              <a:rPr lang="en-US" b="1" dirty="0" err="1" smtClean="0"/>
              <a:t>222K</a:t>
            </a:r>
            <a:endParaRPr lang="en-US" b="1" dirty="0" smtClean="0"/>
          </a:p>
          <a:p>
            <a:pPr algn="ctr"/>
            <a:endParaRPr lang="en-US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828801" y="1143000"/>
            <a:ext cx="1524001" cy="5078313"/>
          </a:xfrm>
          <a:prstGeom prst="rect">
            <a:avLst/>
          </a:prstGeom>
          <a:solidFill>
            <a:srgbClr val="3FF82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 </a:t>
            </a:r>
          </a:p>
          <a:p>
            <a:pPr algn="ctr"/>
            <a:endParaRPr lang="en-US" sz="600" b="1" dirty="0"/>
          </a:p>
          <a:p>
            <a:pPr algn="ctr"/>
            <a:r>
              <a:rPr lang="en-US" b="1" dirty="0" smtClean="0"/>
              <a:t>$187,000</a:t>
            </a:r>
          </a:p>
          <a:p>
            <a:pPr algn="ctr"/>
            <a:endParaRPr lang="en-US" sz="600" b="1" dirty="0"/>
          </a:p>
          <a:p>
            <a:pPr algn="ctr"/>
            <a:r>
              <a:rPr lang="en-US" dirty="0" smtClean="0"/>
              <a:t>(@$</a:t>
            </a:r>
            <a:r>
              <a:rPr lang="en-US" dirty="0" err="1" smtClean="0"/>
              <a:t>4</a:t>
            </a:r>
            <a:r>
              <a:rPr lang="en-US" dirty="0" err="1"/>
              <a:t>0</a:t>
            </a:r>
            <a:r>
              <a:rPr lang="en-US" dirty="0" err="1" smtClean="0"/>
              <a:t>9K</a:t>
            </a:r>
            <a:r>
              <a:rPr lang="en-US" dirty="0" smtClean="0"/>
              <a:t>)</a:t>
            </a:r>
          </a:p>
          <a:p>
            <a:pPr algn="ctr"/>
            <a:r>
              <a:rPr lang="en-US" b="1" dirty="0" smtClean="0"/>
              <a:t>_______</a:t>
            </a:r>
            <a:endParaRPr lang="en-US" b="1" dirty="0"/>
          </a:p>
          <a:p>
            <a:pPr algn="ctr"/>
            <a:r>
              <a:rPr lang="en-US" b="1" dirty="0" smtClean="0"/>
              <a:t>Prepare to Break Ground</a:t>
            </a:r>
          </a:p>
          <a:p>
            <a:pPr algn="ctr"/>
            <a:r>
              <a:rPr lang="en-US" b="1" dirty="0"/>
              <a:t>o</a:t>
            </a:r>
            <a:r>
              <a:rPr lang="en-US" b="1" dirty="0" smtClean="0"/>
              <a:t>n building w/in this </a:t>
            </a:r>
          </a:p>
          <a:p>
            <a:pPr algn="ctr"/>
            <a:r>
              <a:rPr lang="en-US" b="1" dirty="0" smtClean="0"/>
              <a:t>$-bracket</a:t>
            </a:r>
          </a:p>
          <a:p>
            <a:pPr algn="ctr"/>
            <a:r>
              <a:rPr lang="en-US" sz="600" b="1" dirty="0" smtClean="0"/>
              <a:t>___</a:t>
            </a:r>
          </a:p>
          <a:p>
            <a:pPr algn="ctr"/>
            <a:r>
              <a:rPr lang="en-US" b="1" dirty="0" smtClean="0"/>
              <a:t>Permits</a:t>
            </a:r>
          </a:p>
          <a:p>
            <a:pPr algn="ctr"/>
            <a:r>
              <a:rPr lang="en-US" b="1" dirty="0" smtClean="0"/>
              <a:t>Construction</a:t>
            </a:r>
          </a:p>
          <a:p>
            <a:pPr algn="ctr"/>
            <a:r>
              <a:rPr lang="en-US" b="1" dirty="0" smtClean="0"/>
              <a:t>Etc.</a:t>
            </a:r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352800" y="762000"/>
            <a:ext cx="1524001" cy="4985980"/>
          </a:xfrm>
          <a:prstGeom prst="rect">
            <a:avLst/>
          </a:prstGeom>
          <a:solidFill>
            <a:srgbClr val="1ECB0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 </a:t>
            </a:r>
          </a:p>
          <a:p>
            <a:pPr algn="ctr"/>
            <a:endParaRPr lang="en-US" sz="600" b="1" dirty="0"/>
          </a:p>
          <a:p>
            <a:pPr algn="ctr"/>
            <a:r>
              <a:rPr lang="en-US" b="1" dirty="0" smtClean="0"/>
              <a:t>$187,000</a:t>
            </a:r>
          </a:p>
          <a:p>
            <a:pPr algn="ctr"/>
            <a:endParaRPr lang="en-US" sz="600" b="1" dirty="0"/>
          </a:p>
          <a:p>
            <a:pPr algn="ctr"/>
            <a:r>
              <a:rPr lang="en-US" dirty="0" smtClean="0"/>
              <a:t>(@$</a:t>
            </a:r>
            <a:r>
              <a:rPr lang="en-US" dirty="0" err="1" smtClean="0"/>
              <a:t>596K</a:t>
            </a:r>
            <a:r>
              <a:rPr lang="en-US" dirty="0" smtClean="0"/>
              <a:t>)</a:t>
            </a:r>
          </a:p>
          <a:p>
            <a:pPr algn="ctr"/>
            <a:r>
              <a:rPr lang="en-US" b="1" dirty="0" smtClean="0"/>
              <a:t>_______</a:t>
            </a:r>
            <a:endParaRPr lang="en-US" b="1" dirty="0"/>
          </a:p>
          <a:p>
            <a:pPr algn="ctr"/>
            <a:r>
              <a:rPr lang="en-US" b="1" dirty="0" smtClean="0"/>
              <a:t>Construction  time @ 12 months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Cost @</a:t>
            </a:r>
          </a:p>
          <a:p>
            <a:pPr algn="ctr"/>
            <a:r>
              <a:rPr lang="en-US" b="1" dirty="0" smtClean="0"/>
              <a:t>$</a:t>
            </a:r>
            <a:r>
              <a:rPr lang="en-US" b="1" dirty="0" err="1" smtClean="0"/>
              <a:t>640k</a:t>
            </a:r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800601" y="421251"/>
            <a:ext cx="1524001" cy="5816977"/>
          </a:xfrm>
          <a:prstGeom prst="rect">
            <a:avLst/>
          </a:prstGeom>
          <a:solidFill>
            <a:srgbClr val="2CA64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4th  </a:t>
            </a:r>
          </a:p>
          <a:p>
            <a:pPr algn="ctr"/>
            <a:endParaRPr lang="en-US" sz="600" b="1" dirty="0"/>
          </a:p>
          <a:p>
            <a:pPr algn="ctr"/>
            <a:r>
              <a:rPr lang="en-US" b="1" dirty="0" smtClean="0"/>
              <a:t>$187,000</a:t>
            </a:r>
          </a:p>
          <a:p>
            <a:pPr algn="ctr"/>
            <a:endParaRPr lang="en-US" sz="600" b="1" dirty="0"/>
          </a:p>
          <a:p>
            <a:pPr algn="ctr"/>
            <a:r>
              <a:rPr lang="en-US" dirty="0" smtClean="0"/>
              <a:t>(@$</a:t>
            </a:r>
            <a:r>
              <a:rPr lang="en-US" dirty="0" err="1" smtClean="0"/>
              <a:t>783K</a:t>
            </a:r>
            <a:r>
              <a:rPr lang="en-US" dirty="0" smtClean="0"/>
              <a:t>)</a:t>
            </a:r>
          </a:p>
          <a:p>
            <a:pPr algn="ctr"/>
            <a:r>
              <a:rPr lang="en-US" b="1" dirty="0" smtClean="0"/>
              <a:t>_______</a:t>
            </a:r>
            <a:endParaRPr lang="en-US" b="1" dirty="0"/>
          </a:p>
          <a:p>
            <a:pPr algn="ctr"/>
            <a:r>
              <a:rPr lang="en-US" b="1" dirty="0" smtClean="0"/>
              <a:t>Final of construction and pay for FF&amp;E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[Finance unavailable portion]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Cost @</a:t>
            </a:r>
          </a:p>
          <a:p>
            <a:pPr algn="ctr"/>
            <a:r>
              <a:rPr lang="en-US" b="1" dirty="0" smtClean="0"/>
              <a:t>$</a:t>
            </a:r>
            <a:r>
              <a:rPr lang="en-US" b="1" dirty="0" err="1" smtClean="0"/>
              <a:t>143K</a:t>
            </a:r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</p:txBody>
      </p:sp>
      <p:pic>
        <p:nvPicPr>
          <p:cNvPr id="1026" name="E50AECC8-1207-4B58-9817-EC5682B24044" descr="E7CF5B76-3BE4-44DF-B375-6CB976C5371A@hsd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304800"/>
            <a:ext cx="3657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4602" y="416432"/>
            <a:ext cx="2133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Jester" pitchFamily="2" charset="0"/>
              </a:rPr>
              <a:t>Phase 1</a:t>
            </a:r>
            <a:endParaRPr lang="en-US" sz="3200" b="1" dirty="0">
              <a:latin typeface="Jes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32137"/>
            <a:ext cx="1447799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Cash On </a:t>
            </a:r>
            <a:r>
              <a:rPr lang="en-US" b="1" u="sng" dirty="0" smtClean="0">
                <a:solidFill>
                  <a:srgbClr val="FFFF00"/>
                </a:solidFill>
              </a:rPr>
              <a:t>Hand</a:t>
            </a:r>
          </a:p>
          <a:p>
            <a:pPr algn="ctr"/>
            <a:endParaRPr lang="en-US" sz="600" b="1" dirty="0" smtClean="0">
              <a:solidFill>
                <a:srgbClr val="FFFF00"/>
              </a:solidFill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$</a:t>
            </a:r>
            <a:r>
              <a:rPr lang="en-US" b="1" dirty="0" err="1" smtClean="0">
                <a:solidFill>
                  <a:srgbClr val="FFFF00"/>
                </a:solidFill>
              </a:rPr>
              <a:t>350K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1" y="1447800"/>
            <a:ext cx="1447799" cy="4985980"/>
          </a:xfrm>
          <a:prstGeom prst="rect">
            <a:avLst/>
          </a:prstGeom>
          <a:solidFill>
            <a:srgbClr val="B9FC2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</a:t>
            </a:r>
          </a:p>
          <a:p>
            <a:pPr algn="ctr"/>
            <a:endParaRPr lang="en-US" sz="600" b="1" dirty="0"/>
          </a:p>
          <a:p>
            <a:pPr algn="ctr"/>
            <a:r>
              <a:rPr lang="en-US" b="1" dirty="0" smtClean="0"/>
              <a:t>$187,000</a:t>
            </a:r>
          </a:p>
          <a:p>
            <a:pPr algn="ctr"/>
            <a:endParaRPr lang="en-US" sz="600" b="1" dirty="0"/>
          </a:p>
          <a:p>
            <a:pPr algn="ctr"/>
            <a:r>
              <a:rPr lang="en-US" dirty="0" smtClean="0"/>
              <a:t>($</a:t>
            </a:r>
            <a:r>
              <a:rPr lang="en-US" dirty="0" err="1"/>
              <a:t>5</a:t>
            </a:r>
            <a:r>
              <a:rPr lang="en-US" dirty="0" err="1" smtClean="0"/>
              <a:t>37K</a:t>
            </a:r>
            <a:r>
              <a:rPr lang="en-US" dirty="0" smtClean="0"/>
              <a:t>)</a:t>
            </a:r>
          </a:p>
          <a:p>
            <a:pPr algn="ctr"/>
            <a:r>
              <a:rPr lang="en-US" b="1" dirty="0" smtClean="0"/>
              <a:t>_______</a:t>
            </a:r>
            <a:endParaRPr lang="en-US" b="1" dirty="0"/>
          </a:p>
          <a:p>
            <a:pPr algn="ctr"/>
            <a:r>
              <a:rPr lang="en-US" b="1" dirty="0" smtClean="0"/>
              <a:t>Civil Work:</a:t>
            </a:r>
          </a:p>
          <a:p>
            <a:pPr algn="ctr"/>
            <a:r>
              <a:rPr lang="en-US" b="1" dirty="0" smtClean="0"/>
              <a:t>Parking</a:t>
            </a:r>
          </a:p>
          <a:p>
            <a:pPr algn="ctr"/>
            <a:r>
              <a:rPr lang="en-US" b="1" dirty="0" smtClean="0"/>
              <a:t>Landscape</a:t>
            </a:r>
          </a:p>
          <a:p>
            <a:pPr algn="ctr"/>
            <a:r>
              <a:rPr lang="en-US" b="1" dirty="0" smtClean="0"/>
              <a:t>Surface </a:t>
            </a:r>
            <a:r>
              <a:rPr lang="en-US" b="1" dirty="0" err="1" smtClean="0"/>
              <a:t>H20</a:t>
            </a:r>
            <a:endParaRPr lang="en-US" b="1" dirty="0" smtClean="0"/>
          </a:p>
          <a:p>
            <a:pPr algn="ctr"/>
            <a:r>
              <a:rPr lang="en-US" b="1" dirty="0" smtClean="0"/>
              <a:t>Play Area</a:t>
            </a:r>
          </a:p>
          <a:p>
            <a:pPr algn="ctr"/>
            <a:r>
              <a:rPr lang="en-US" b="1" dirty="0" smtClean="0"/>
              <a:t>Etc.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Cost @ $290-</a:t>
            </a:r>
            <a:r>
              <a:rPr lang="en-US" b="1" dirty="0" err="1" smtClean="0"/>
              <a:t>315K</a:t>
            </a:r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Balance</a:t>
            </a:r>
          </a:p>
          <a:p>
            <a:pPr algn="ctr"/>
            <a:r>
              <a:rPr lang="en-US" b="1" dirty="0" smtClean="0"/>
              <a:t>$</a:t>
            </a:r>
            <a:r>
              <a:rPr lang="en-US" b="1" dirty="0" err="1" smtClean="0"/>
              <a:t>222K</a:t>
            </a:r>
            <a:endParaRPr lang="en-US" b="1" dirty="0" smtClean="0"/>
          </a:p>
          <a:p>
            <a:pPr algn="ctr"/>
            <a:endParaRPr lang="en-US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828801" y="1143000"/>
            <a:ext cx="1524001" cy="4801314"/>
          </a:xfrm>
          <a:prstGeom prst="rect">
            <a:avLst/>
          </a:prstGeom>
          <a:solidFill>
            <a:srgbClr val="3FF82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 </a:t>
            </a:r>
          </a:p>
          <a:p>
            <a:pPr algn="ctr"/>
            <a:endParaRPr lang="en-US" sz="600" b="1" dirty="0"/>
          </a:p>
          <a:p>
            <a:pPr algn="ctr"/>
            <a:r>
              <a:rPr lang="en-US" b="1" dirty="0" smtClean="0"/>
              <a:t>$187,000</a:t>
            </a:r>
          </a:p>
          <a:p>
            <a:pPr algn="ctr"/>
            <a:endParaRPr lang="en-US" sz="600" b="1" dirty="0"/>
          </a:p>
          <a:p>
            <a:pPr algn="ctr"/>
            <a:r>
              <a:rPr lang="en-US" dirty="0" smtClean="0"/>
              <a:t>(@$</a:t>
            </a:r>
            <a:r>
              <a:rPr lang="en-US" dirty="0" err="1" smtClean="0"/>
              <a:t>4</a:t>
            </a:r>
            <a:r>
              <a:rPr lang="en-US" dirty="0" err="1"/>
              <a:t>0</a:t>
            </a:r>
            <a:r>
              <a:rPr lang="en-US" dirty="0" err="1" smtClean="0"/>
              <a:t>9K</a:t>
            </a:r>
            <a:r>
              <a:rPr lang="en-US" dirty="0" smtClean="0"/>
              <a:t>)</a:t>
            </a:r>
          </a:p>
          <a:p>
            <a:pPr algn="ctr"/>
            <a:r>
              <a:rPr lang="en-US" b="1" dirty="0" smtClean="0"/>
              <a:t>_______</a:t>
            </a:r>
            <a:endParaRPr lang="en-US" b="1" dirty="0"/>
          </a:p>
          <a:p>
            <a:pPr algn="ctr"/>
            <a:r>
              <a:rPr lang="en-US" b="1" dirty="0" smtClean="0"/>
              <a:t>Prepare to Break Ground</a:t>
            </a:r>
          </a:p>
          <a:p>
            <a:pPr algn="ctr"/>
            <a:r>
              <a:rPr lang="en-US" b="1" dirty="0"/>
              <a:t>o</a:t>
            </a:r>
            <a:r>
              <a:rPr lang="en-US" b="1" dirty="0" smtClean="0"/>
              <a:t>n building w/in this </a:t>
            </a:r>
          </a:p>
          <a:p>
            <a:pPr algn="ctr"/>
            <a:r>
              <a:rPr lang="en-US" b="1" dirty="0" smtClean="0"/>
              <a:t>$-bracket</a:t>
            </a:r>
          </a:p>
          <a:p>
            <a:pPr algn="ctr"/>
            <a:r>
              <a:rPr lang="en-US" sz="600" b="1" dirty="0" smtClean="0"/>
              <a:t>___</a:t>
            </a:r>
          </a:p>
          <a:p>
            <a:pPr algn="ctr"/>
            <a:r>
              <a:rPr lang="en-US" b="1" dirty="0" smtClean="0"/>
              <a:t>Permits</a:t>
            </a:r>
          </a:p>
          <a:p>
            <a:pPr algn="ctr"/>
            <a:r>
              <a:rPr lang="en-US" b="1" dirty="0" smtClean="0"/>
              <a:t>Construction</a:t>
            </a:r>
          </a:p>
          <a:p>
            <a:pPr algn="ctr"/>
            <a:r>
              <a:rPr lang="en-US" b="1" dirty="0" smtClean="0"/>
              <a:t>Etc.</a:t>
            </a:r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352800" y="762000"/>
            <a:ext cx="1524001" cy="4985980"/>
          </a:xfrm>
          <a:prstGeom prst="rect">
            <a:avLst/>
          </a:prstGeom>
          <a:solidFill>
            <a:srgbClr val="1ECB0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 </a:t>
            </a:r>
          </a:p>
          <a:p>
            <a:pPr algn="ctr"/>
            <a:endParaRPr lang="en-US" sz="600" b="1" dirty="0"/>
          </a:p>
          <a:p>
            <a:pPr algn="ctr"/>
            <a:r>
              <a:rPr lang="en-US" b="1" dirty="0" smtClean="0"/>
              <a:t>$187,000</a:t>
            </a:r>
          </a:p>
          <a:p>
            <a:pPr algn="ctr"/>
            <a:endParaRPr lang="en-US" sz="600" b="1" dirty="0"/>
          </a:p>
          <a:p>
            <a:pPr algn="ctr"/>
            <a:r>
              <a:rPr lang="en-US" dirty="0" smtClean="0"/>
              <a:t>(@$</a:t>
            </a:r>
            <a:r>
              <a:rPr lang="en-US" dirty="0" err="1" smtClean="0"/>
              <a:t>596K</a:t>
            </a:r>
            <a:r>
              <a:rPr lang="en-US" dirty="0" smtClean="0"/>
              <a:t>)</a:t>
            </a:r>
          </a:p>
          <a:p>
            <a:pPr algn="ctr"/>
            <a:r>
              <a:rPr lang="en-US" b="1" dirty="0" smtClean="0"/>
              <a:t>_______</a:t>
            </a:r>
            <a:endParaRPr lang="en-US" b="1" dirty="0"/>
          </a:p>
          <a:p>
            <a:pPr algn="ctr"/>
            <a:r>
              <a:rPr lang="en-US" b="1" dirty="0" smtClean="0"/>
              <a:t>Construction  time @ 12 months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Cost @</a:t>
            </a:r>
          </a:p>
          <a:p>
            <a:pPr algn="ctr"/>
            <a:r>
              <a:rPr lang="en-US" b="1" dirty="0" smtClean="0"/>
              <a:t>$</a:t>
            </a:r>
            <a:r>
              <a:rPr lang="en-US" b="1" dirty="0" err="1" smtClean="0"/>
              <a:t>640k</a:t>
            </a:r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800601" y="421251"/>
            <a:ext cx="1524001" cy="5816977"/>
          </a:xfrm>
          <a:prstGeom prst="rect">
            <a:avLst/>
          </a:prstGeom>
          <a:solidFill>
            <a:srgbClr val="2CA64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4th  </a:t>
            </a:r>
          </a:p>
          <a:p>
            <a:pPr algn="ctr"/>
            <a:endParaRPr lang="en-US" sz="600" b="1" dirty="0"/>
          </a:p>
          <a:p>
            <a:pPr algn="ctr"/>
            <a:r>
              <a:rPr lang="en-US" b="1" dirty="0" smtClean="0"/>
              <a:t>$187,000</a:t>
            </a:r>
          </a:p>
          <a:p>
            <a:pPr algn="ctr"/>
            <a:endParaRPr lang="en-US" sz="600" b="1" dirty="0"/>
          </a:p>
          <a:p>
            <a:pPr algn="ctr"/>
            <a:r>
              <a:rPr lang="en-US" dirty="0" smtClean="0"/>
              <a:t>(@$</a:t>
            </a:r>
            <a:r>
              <a:rPr lang="en-US" dirty="0" err="1" smtClean="0"/>
              <a:t>783K</a:t>
            </a:r>
            <a:r>
              <a:rPr lang="en-US" dirty="0" smtClean="0"/>
              <a:t>)</a:t>
            </a:r>
          </a:p>
          <a:p>
            <a:pPr algn="ctr"/>
            <a:r>
              <a:rPr lang="en-US" b="1" dirty="0" smtClean="0"/>
              <a:t>_______</a:t>
            </a:r>
            <a:endParaRPr lang="en-US" b="1" dirty="0"/>
          </a:p>
          <a:p>
            <a:pPr algn="ctr"/>
            <a:r>
              <a:rPr lang="en-US" b="1" dirty="0" smtClean="0"/>
              <a:t>Final of construction and pay for FF&amp;E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[Finance unavailable portion]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Cost @</a:t>
            </a:r>
          </a:p>
          <a:p>
            <a:pPr algn="ctr"/>
            <a:r>
              <a:rPr lang="en-US" b="1" dirty="0" smtClean="0"/>
              <a:t>$</a:t>
            </a:r>
            <a:r>
              <a:rPr lang="en-US" b="1" dirty="0" err="1" smtClean="0"/>
              <a:t>143K</a:t>
            </a:r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</p:txBody>
      </p:sp>
      <p:pic>
        <p:nvPicPr>
          <p:cNvPr id="1028" name="Picture 4" descr="C:\Users\Family Bible Church\AppData\Local\Microsoft\Windows\Temporary Internet Files\Content.IE5\M48JGEV6\large-comic-arrow-pointing-right-0-10773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2287" flipV="1">
            <a:off x="1067206" y="5308111"/>
            <a:ext cx="6049852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E50AECC8-1207-4B58-9817-EC5682B24044" descr="E7CF5B76-3BE4-44DF-B375-6CB976C5371A@hs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733799" cy="679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20855242">
            <a:off x="2584948" y="5723253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MOMENTUM INCREASES OVER PROJECT</a:t>
            </a:r>
            <a:endParaRPr lang="en-US" sz="1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2" y="416432"/>
            <a:ext cx="2133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Jester" pitchFamily="2" charset="0"/>
              </a:rPr>
              <a:t>Phase 1</a:t>
            </a:r>
            <a:endParaRPr lang="en-US" sz="3200" b="1" dirty="0">
              <a:latin typeface="Jes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91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"/>
            <a:ext cx="6840921" cy="625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3810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/>
              <a:t>Preliminary Design</a:t>
            </a:r>
            <a:endParaRPr lang="en-US" sz="40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876800" y="381000"/>
            <a:ext cx="2590800" cy="3139321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96200" y="9144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Yet to be designed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23014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d:C26EFBB8-A097-4D37-9140-55E0B52670DA@hsd1.co.comcast.net.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924800" cy="5714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973077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d:57B2BC41-A100-40EA-A858-CBCF75C4024A@hsd1.co.comcast.net.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8001000" cy="579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662961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d:758983E1-5E24-415A-A6F8-9138C7E56DB8@hsd1.co.comcast.net.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848599" cy="586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464411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d:F2A3E273-4584-4ADB-9012-E43D95CC23D6@hsd1.co.comcast.net.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924800" cy="571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852487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id:FA40D680-824F-46A1-83B9-3879A6AAC3B6@hsd1.co.comcast.net.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924800" cy="563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4561583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3143" y="533400"/>
            <a:ext cx="7772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Jester" pitchFamily="2" charset="0"/>
              </a:rPr>
              <a:t>WOW!</a:t>
            </a:r>
            <a:r>
              <a:rPr lang="en-US" sz="3600" b="1" dirty="0" smtClean="0">
                <a:latin typeface="Jester" pitchFamily="2" charset="0"/>
              </a:rPr>
              <a:t>   That’s sounds really great but $212 is a lot of money on a regular basis . . .</a:t>
            </a:r>
          </a:p>
          <a:p>
            <a:endParaRPr lang="en-US" sz="3600" b="1" dirty="0">
              <a:latin typeface="Jester" pitchFamily="2" charset="0"/>
            </a:endParaRPr>
          </a:p>
          <a:p>
            <a:r>
              <a:rPr lang="en-US" sz="3600" b="1" dirty="0" smtClean="0">
                <a:latin typeface="Jester" pitchFamily="2" charset="0"/>
              </a:rPr>
              <a:t>YES, it is!  Some can give more, others must give less ~ but here’s the real encouragement to you . . .</a:t>
            </a:r>
            <a:endParaRPr lang="en-US" sz="6000" b="1" dirty="0">
              <a:latin typeface="Jester" pitchFamily="2" charset="0"/>
            </a:endParaRPr>
          </a:p>
        </p:txBody>
      </p:sp>
      <p:pic>
        <p:nvPicPr>
          <p:cNvPr id="4098" name="Picture 2" descr="C:\Users\Family Bible Church\AppData\Local\Microsoft\Windows\Temporary Internet Files\Content.IE5\LCF29WFX\Q5Hx8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90020" flipV="1">
            <a:off x="5703655" y="4103455"/>
            <a:ext cx="1885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36970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Family Bible Church\AppData\Local\Microsoft\Windows\Temporary Internet Files\Content.IE5\LCF29WFX\peoplesilhouette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8424000" cy="267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Family Bible Church\AppData\Local\Microsoft\Windows\Temporary Internet Files\Content.IE5\LCF29WFX\Redheart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5800"/>
            <a:ext cx="486251" cy="49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Family Bible Church\AppData\Local\Microsoft\Windows\Temporary Internet Files\Content.IE5\LCF29WFX\Redheart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0" y="4637314"/>
            <a:ext cx="243125" cy="49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Family Bible Church\AppData\Local\Microsoft\Windows\Temporary Internet Files\Content.IE5\ZN3T5WAW\2000px-Heart_corazón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30044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Family Bible Church\AppData\Local\Microsoft\Windows\Temporary Internet Files\Content.IE5\ZN3T5WAW\2000px-Heart_corazón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682444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Family Bible Church\AppData\Local\Microsoft\Windows\Temporary Internet Files\Content.IE5\LCF29WFX\3D_heart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396" y="4572000"/>
            <a:ext cx="32673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Family Bible Church\AppData\Local\Microsoft\Windows\Temporary Internet Files\Content.IE5\LCF29WFX\3D_heart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118" y="4673144"/>
            <a:ext cx="322964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Family Bible Church\AppData\Local\Microsoft\Windows\Temporary Internet Files\Content.IE5\LCF29WFX\3D_heart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453844"/>
            <a:ext cx="16148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Family Bible Church\AppData\Local\Microsoft\Windows\Temporary Internet Files\Content.IE5\LCF29WFX\3D_heart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059" y="4637314"/>
            <a:ext cx="16148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Family Bible Church\AppData\Local\Microsoft\Windows\Temporary Internet Files\Content.IE5\ZN3T5WAW\2000px-Heart_corazón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673144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Family Bible Church\AppData\Local\Microsoft\Windows\Temporary Internet Files\Content.IE5\ZN3T5WAW\2000px-Heart_corazón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7903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Family Bible Church\AppData\Local\Microsoft\Windows\Temporary Internet Files\Content.IE5\LCF29WFX\159562820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305409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0" y="0"/>
            <a:ext cx="187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BD Merced" pitchFamily="2" charset="0"/>
              </a:rPr>
              <a:t>GOD</a:t>
            </a:r>
            <a:endParaRPr lang="en-US" sz="4800" dirty="0">
              <a:latin typeface="BD Merced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15498"/>
            <a:ext cx="8153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Jester" pitchFamily="2" charset="0"/>
              </a:rPr>
              <a:t>“Let each of us consider in our</a:t>
            </a:r>
          </a:p>
          <a:p>
            <a:r>
              <a:rPr lang="en-US" sz="3200" dirty="0" smtClean="0">
                <a:latin typeface="Jester" pitchFamily="2" charset="0"/>
              </a:rPr>
              <a:t>heart what our Lord would </a:t>
            </a:r>
          </a:p>
          <a:p>
            <a:r>
              <a:rPr lang="en-US" sz="3200" dirty="0" smtClean="0">
                <a:latin typeface="Jester" pitchFamily="2" charset="0"/>
              </a:rPr>
              <a:t>have us to do, what He would </a:t>
            </a:r>
          </a:p>
          <a:p>
            <a:r>
              <a:rPr lang="en-US" sz="3200" dirty="0" smtClean="0">
                <a:latin typeface="Jester" pitchFamily="2" charset="0"/>
              </a:rPr>
              <a:t>ask us to sacrifice for a period of</a:t>
            </a:r>
          </a:p>
          <a:p>
            <a:r>
              <a:rPr lang="en-US" sz="3200" dirty="0" smtClean="0">
                <a:latin typeface="Jester" pitchFamily="2" charset="0"/>
              </a:rPr>
              <a:t>time, and to lay it aside as a</a:t>
            </a:r>
          </a:p>
          <a:p>
            <a:r>
              <a:rPr lang="en-US" sz="3200" dirty="0" smtClean="0">
                <a:latin typeface="Jester" pitchFamily="2" charset="0"/>
              </a:rPr>
              <a:t>love offering to Him!” Whether we have much or little, we are to be faithful stewards.</a:t>
            </a:r>
            <a:endParaRPr lang="en-US" sz="3200" dirty="0">
              <a:latin typeface="Jes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42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8001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Oct. 26</a:t>
            </a:r>
            <a:r>
              <a:rPr lang="en-US" sz="36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group of @ 14 people gathered with Brad Oaster of Harvestime, to prayerfully seek our Lord’s guidance in determining: </a:t>
            </a:r>
          </a:p>
          <a:p>
            <a:pPr algn="ctr"/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25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Jester" pitchFamily="2" charset="0"/>
              </a:rPr>
              <a:t>If you drink a gourmet coffee </a:t>
            </a:r>
          </a:p>
          <a:p>
            <a:r>
              <a:rPr lang="en-US" sz="3600" b="1" dirty="0" smtClean="0">
                <a:latin typeface="Jester" pitchFamily="2" charset="0"/>
              </a:rPr>
              <a:t>every day:</a:t>
            </a:r>
          </a:p>
          <a:p>
            <a:r>
              <a:rPr lang="en-US" sz="3600" b="1" dirty="0">
                <a:latin typeface="Jester" pitchFamily="2" charset="0"/>
              </a:rPr>
              <a:t>	</a:t>
            </a:r>
            <a:r>
              <a:rPr lang="en-US" sz="3600" b="1" dirty="0" smtClean="0">
                <a:latin typeface="Jester" pitchFamily="2" charset="0"/>
              </a:rPr>
              <a:t>5 X $4.00  =  $20/</a:t>
            </a:r>
            <a:r>
              <a:rPr lang="en-US" sz="3600" b="1" dirty="0" err="1" smtClean="0">
                <a:latin typeface="Jester" pitchFamily="2" charset="0"/>
              </a:rPr>
              <a:t>wk</a:t>
            </a:r>
            <a:endParaRPr lang="en-US" sz="3600" b="1" dirty="0" smtClean="0">
              <a:latin typeface="Jester" pitchFamily="2" charset="0"/>
            </a:endParaRPr>
          </a:p>
          <a:p>
            <a:r>
              <a:rPr lang="en-US" sz="3600" dirty="0">
                <a:latin typeface="Jester" pitchFamily="2" charset="0"/>
              </a:rPr>
              <a:t>	</a:t>
            </a:r>
            <a:endParaRPr lang="en-US" sz="3600" dirty="0" smtClean="0">
              <a:latin typeface="Jester" pitchFamily="2" charset="0"/>
            </a:endParaRPr>
          </a:p>
          <a:p>
            <a:endParaRPr lang="en-US" sz="3600" dirty="0">
              <a:latin typeface="Jester" pitchFamily="2" charset="0"/>
            </a:endParaRPr>
          </a:p>
          <a:p>
            <a:endParaRPr lang="en-US" sz="3600" dirty="0" smtClean="0">
              <a:latin typeface="Jester" pitchFamily="2" charset="0"/>
            </a:endParaRPr>
          </a:p>
        </p:txBody>
      </p:sp>
      <p:pic>
        <p:nvPicPr>
          <p:cNvPr id="6147" name="Picture 3" descr="C:\Users\Family Bible Church\AppData\Local\Microsoft\Windows\Temporary Internet Files\Content.IE5\GJES27EL\starbucks_iced_mocha_by_chris11art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22489"/>
            <a:ext cx="1828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47423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Jester" pitchFamily="2" charset="0"/>
              </a:rPr>
              <a:t>If you drink a gourmet coffee </a:t>
            </a:r>
          </a:p>
          <a:p>
            <a:r>
              <a:rPr lang="en-US" sz="3600" b="1" dirty="0" smtClean="0">
                <a:latin typeface="Jester" pitchFamily="2" charset="0"/>
              </a:rPr>
              <a:t>every day:</a:t>
            </a:r>
          </a:p>
          <a:p>
            <a:r>
              <a:rPr lang="en-US" sz="3600" b="1" dirty="0">
                <a:latin typeface="Jester" pitchFamily="2" charset="0"/>
              </a:rPr>
              <a:t>	</a:t>
            </a:r>
            <a:r>
              <a:rPr lang="en-US" sz="3600" b="1" dirty="0" smtClean="0">
                <a:latin typeface="Jester" pitchFamily="2" charset="0"/>
              </a:rPr>
              <a:t>5 X $4.00  =  $20/</a:t>
            </a:r>
            <a:r>
              <a:rPr lang="en-US" sz="3600" b="1" dirty="0" err="1" smtClean="0">
                <a:latin typeface="Jester" pitchFamily="2" charset="0"/>
              </a:rPr>
              <a:t>wk</a:t>
            </a:r>
            <a:endParaRPr lang="en-US" sz="3600" b="1" dirty="0" smtClean="0">
              <a:latin typeface="Jester" pitchFamily="2" charset="0"/>
            </a:endParaRPr>
          </a:p>
          <a:p>
            <a:r>
              <a:rPr lang="en-US" sz="3600" dirty="0">
                <a:latin typeface="Jester" pitchFamily="2" charset="0"/>
              </a:rPr>
              <a:t>	</a:t>
            </a:r>
            <a:endParaRPr lang="en-US" sz="3600" dirty="0" smtClean="0">
              <a:latin typeface="Jester" pitchFamily="2" charset="0"/>
            </a:endParaRPr>
          </a:p>
          <a:p>
            <a:endParaRPr lang="en-US" sz="3600" dirty="0">
              <a:latin typeface="Jester" pitchFamily="2" charset="0"/>
            </a:endParaRPr>
          </a:p>
          <a:p>
            <a:endParaRPr lang="en-US" sz="3600" dirty="0" smtClean="0">
              <a:latin typeface="Jester" pitchFamily="2" charset="0"/>
            </a:endParaRP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Jester" pitchFamily="2" charset="0"/>
              </a:rPr>
              <a:t>Jim – you might be meddling!!!</a:t>
            </a:r>
            <a:endParaRPr lang="en-US" sz="3600" b="1" dirty="0">
              <a:solidFill>
                <a:srgbClr val="C00000"/>
              </a:solidFill>
              <a:latin typeface="Jester" pitchFamily="2" charset="0"/>
            </a:endParaRPr>
          </a:p>
        </p:txBody>
      </p:sp>
      <p:pic>
        <p:nvPicPr>
          <p:cNvPr id="6147" name="Picture 3" descr="C:\Users\Family Bible Church\AppData\Local\Microsoft\Windows\Temporary Internet Files\Content.IE5\GJES27EL\starbucks_iced_mocha_by_chris11art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22489"/>
            <a:ext cx="1828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179857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Jester" pitchFamily="2" charset="0"/>
              </a:rPr>
              <a:t>If you drink a gourmet coffee </a:t>
            </a:r>
          </a:p>
          <a:p>
            <a:r>
              <a:rPr lang="en-US" sz="3600" dirty="0" smtClean="0">
                <a:latin typeface="Jester" pitchFamily="2" charset="0"/>
              </a:rPr>
              <a:t>every day:</a:t>
            </a:r>
          </a:p>
          <a:p>
            <a:r>
              <a:rPr lang="en-US" sz="3600" dirty="0">
                <a:latin typeface="Jester" pitchFamily="2" charset="0"/>
              </a:rPr>
              <a:t>	</a:t>
            </a:r>
            <a:r>
              <a:rPr lang="en-US" sz="3600" dirty="0" smtClean="0">
                <a:latin typeface="Jester" pitchFamily="2" charset="0"/>
              </a:rPr>
              <a:t>5 X $4.00  =  $20/</a:t>
            </a:r>
            <a:r>
              <a:rPr lang="en-US" sz="3600" dirty="0" err="1" smtClean="0">
                <a:latin typeface="Jester" pitchFamily="2" charset="0"/>
              </a:rPr>
              <a:t>wk</a:t>
            </a:r>
            <a:endParaRPr lang="en-US" sz="3600" dirty="0" smtClean="0">
              <a:latin typeface="Jester" pitchFamily="2" charset="0"/>
            </a:endParaRPr>
          </a:p>
          <a:p>
            <a:r>
              <a:rPr lang="en-US" sz="3600" dirty="0">
                <a:latin typeface="Jester" pitchFamily="2" charset="0"/>
              </a:rPr>
              <a:t>	</a:t>
            </a:r>
            <a:r>
              <a:rPr lang="en-US" sz="3600" dirty="0" smtClean="0">
                <a:latin typeface="Jester" pitchFamily="2" charset="0"/>
              </a:rPr>
              <a:t>2 X $4.00  =  $  8/</a:t>
            </a:r>
            <a:r>
              <a:rPr lang="en-US" sz="3600" dirty="0" err="1" smtClean="0">
                <a:latin typeface="Jester" pitchFamily="2" charset="0"/>
              </a:rPr>
              <a:t>wk</a:t>
            </a:r>
            <a:endParaRPr lang="en-US" sz="3600" dirty="0" smtClean="0">
              <a:latin typeface="Jester" pitchFamily="2" charset="0"/>
            </a:endParaRPr>
          </a:p>
          <a:p>
            <a:r>
              <a:rPr lang="en-US" sz="3600" dirty="0">
                <a:latin typeface="Jester" pitchFamily="2" charset="0"/>
              </a:rPr>
              <a:t>	</a:t>
            </a:r>
            <a:r>
              <a:rPr lang="en-US" sz="3600" dirty="0" smtClean="0">
                <a:latin typeface="Jester" pitchFamily="2" charset="0"/>
              </a:rPr>
              <a:t>   OR $32/mo.</a:t>
            </a:r>
            <a:endParaRPr lang="en-US" sz="3600" dirty="0">
              <a:latin typeface="Jester" pitchFamily="2" charset="0"/>
            </a:endParaRPr>
          </a:p>
        </p:txBody>
      </p:sp>
      <p:pic>
        <p:nvPicPr>
          <p:cNvPr id="6147" name="Picture 3" descr="C:\Users\Family Bible Church\AppData\Local\Microsoft\Windows\Temporary Internet Files\Content.IE5\GJES27EL\starbucks_iced_mocha_by_chris11art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22489"/>
            <a:ext cx="1828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2247758">
            <a:off x="1371600" y="2209800"/>
            <a:ext cx="533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4561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Jester" pitchFamily="2" charset="0"/>
              </a:rPr>
              <a:t>If you drink a gourmet coffee </a:t>
            </a:r>
          </a:p>
          <a:p>
            <a:r>
              <a:rPr lang="en-US" sz="3600" dirty="0" smtClean="0">
                <a:latin typeface="Jester" pitchFamily="2" charset="0"/>
              </a:rPr>
              <a:t>every day:</a:t>
            </a:r>
          </a:p>
          <a:p>
            <a:r>
              <a:rPr lang="en-US" sz="3600" dirty="0">
                <a:latin typeface="Jester" pitchFamily="2" charset="0"/>
              </a:rPr>
              <a:t>	</a:t>
            </a:r>
            <a:r>
              <a:rPr lang="en-US" sz="3600" dirty="0" smtClean="0">
                <a:latin typeface="Jester" pitchFamily="2" charset="0"/>
              </a:rPr>
              <a:t>5 X $4.00  =  $20/</a:t>
            </a:r>
            <a:r>
              <a:rPr lang="en-US" sz="3600" dirty="0" err="1" smtClean="0">
                <a:latin typeface="Jester" pitchFamily="2" charset="0"/>
              </a:rPr>
              <a:t>wk</a:t>
            </a:r>
            <a:endParaRPr lang="en-US" sz="3600" dirty="0" smtClean="0">
              <a:latin typeface="Jester" pitchFamily="2" charset="0"/>
            </a:endParaRPr>
          </a:p>
          <a:p>
            <a:r>
              <a:rPr lang="en-US" sz="3600" dirty="0">
                <a:latin typeface="Jester" pitchFamily="2" charset="0"/>
              </a:rPr>
              <a:t>	</a:t>
            </a:r>
            <a:r>
              <a:rPr lang="en-US" sz="3600" dirty="0" smtClean="0">
                <a:latin typeface="Jester" pitchFamily="2" charset="0"/>
              </a:rPr>
              <a:t>2 X $4.00  =  $  8/</a:t>
            </a:r>
            <a:r>
              <a:rPr lang="en-US" sz="3600" dirty="0" err="1" smtClean="0">
                <a:latin typeface="Jester" pitchFamily="2" charset="0"/>
              </a:rPr>
              <a:t>wk</a:t>
            </a:r>
            <a:endParaRPr lang="en-US" sz="3600" dirty="0" smtClean="0">
              <a:latin typeface="Jester" pitchFamily="2" charset="0"/>
            </a:endParaRPr>
          </a:p>
          <a:p>
            <a:r>
              <a:rPr lang="en-US" sz="3600" dirty="0">
                <a:latin typeface="Jester" pitchFamily="2" charset="0"/>
              </a:rPr>
              <a:t>	</a:t>
            </a:r>
            <a:r>
              <a:rPr lang="en-US" sz="3600" dirty="0" smtClean="0">
                <a:latin typeface="Jester" pitchFamily="2" charset="0"/>
              </a:rPr>
              <a:t>   OR $32/mo.</a:t>
            </a:r>
            <a:endParaRPr lang="en-US" sz="3600" dirty="0">
              <a:latin typeface="Jester" pitchFamily="2" charset="0"/>
            </a:endParaRPr>
          </a:p>
        </p:txBody>
      </p:sp>
      <p:pic>
        <p:nvPicPr>
          <p:cNvPr id="6147" name="Picture 3" descr="C:\Users\Family Bible Church\AppData\Local\Microsoft\Windows\Temporary Internet Files\Content.IE5\GJES27EL\starbucks_iced_mocha_by_chris11art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22489"/>
            <a:ext cx="1828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2247758">
            <a:off x="1371600" y="2209800"/>
            <a:ext cx="533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32004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Jester" pitchFamily="2" charset="0"/>
              </a:rPr>
              <a:t>If you go out to dinner 3 X </a:t>
            </a:r>
            <a:r>
              <a:rPr lang="en-US" sz="3600" dirty="0" err="1" smtClean="0">
                <a:latin typeface="Jester" pitchFamily="2" charset="0"/>
              </a:rPr>
              <a:t>ea</a:t>
            </a:r>
            <a:r>
              <a:rPr lang="en-US" sz="3600" dirty="0" smtClean="0">
                <a:latin typeface="Jester" pitchFamily="2" charset="0"/>
              </a:rPr>
              <a:t> month:</a:t>
            </a:r>
          </a:p>
          <a:p>
            <a:r>
              <a:rPr lang="en-US" sz="3600" dirty="0">
                <a:latin typeface="Jester" pitchFamily="2" charset="0"/>
              </a:rPr>
              <a:t>	3</a:t>
            </a:r>
            <a:r>
              <a:rPr lang="en-US" sz="3600" dirty="0" smtClean="0">
                <a:latin typeface="Jester" pitchFamily="2" charset="0"/>
              </a:rPr>
              <a:t> X $40  =  $120/mo.</a:t>
            </a:r>
          </a:p>
          <a:p>
            <a:r>
              <a:rPr lang="en-US" sz="3600" dirty="0">
                <a:latin typeface="Jester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89173008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Jester" pitchFamily="2" charset="0"/>
              </a:rPr>
              <a:t>If you drink a gourmet coffee </a:t>
            </a:r>
          </a:p>
          <a:p>
            <a:r>
              <a:rPr lang="en-US" sz="3600" dirty="0" smtClean="0">
                <a:latin typeface="Jester" pitchFamily="2" charset="0"/>
              </a:rPr>
              <a:t>every day:</a:t>
            </a:r>
          </a:p>
          <a:p>
            <a:r>
              <a:rPr lang="en-US" sz="3600" dirty="0">
                <a:latin typeface="Jester" pitchFamily="2" charset="0"/>
              </a:rPr>
              <a:t>	</a:t>
            </a:r>
            <a:r>
              <a:rPr lang="en-US" sz="3600" dirty="0" smtClean="0">
                <a:latin typeface="Jester" pitchFamily="2" charset="0"/>
              </a:rPr>
              <a:t>5 X $4.00  =  $20/</a:t>
            </a:r>
            <a:r>
              <a:rPr lang="en-US" sz="3600" dirty="0" err="1" smtClean="0">
                <a:latin typeface="Jester" pitchFamily="2" charset="0"/>
              </a:rPr>
              <a:t>wk</a:t>
            </a:r>
            <a:endParaRPr lang="en-US" sz="3600" dirty="0" smtClean="0">
              <a:latin typeface="Jester" pitchFamily="2" charset="0"/>
            </a:endParaRPr>
          </a:p>
          <a:p>
            <a:r>
              <a:rPr lang="en-US" sz="3600" dirty="0">
                <a:latin typeface="Jester" pitchFamily="2" charset="0"/>
              </a:rPr>
              <a:t>	</a:t>
            </a:r>
            <a:r>
              <a:rPr lang="en-US" sz="3600" dirty="0" smtClean="0">
                <a:latin typeface="Jester" pitchFamily="2" charset="0"/>
              </a:rPr>
              <a:t>2 X $4.00  =  $  8/</a:t>
            </a:r>
            <a:r>
              <a:rPr lang="en-US" sz="3600" dirty="0" err="1" smtClean="0">
                <a:latin typeface="Jester" pitchFamily="2" charset="0"/>
              </a:rPr>
              <a:t>wk</a:t>
            </a:r>
            <a:endParaRPr lang="en-US" sz="3600" dirty="0" smtClean="0">
              <a:latin typeface="Jester" pitchFamily="2" charset="0"/>
            </a:endParaRPr>
          </a:p>
          <a:p>
            <a:r>
              <a:rPr lang="en-US" sz="3600" dirty="0">
                <a:latin typeface="Jester" pitchFamily="2" charset="0"/>
              </a:rPr>
              <a:t>	</a:t>
            </a:r>
            <a:r>
              <a:rPr lang="en-US" sz="3600" dirty="0" smtClean="0">
                <a:latin typeface="Jester" pitchFamily="2" charset="0"/>
              </a:rPr>
              <a:t>   OR $32/mo.</a:t>
            </a:r>
            <a:endParaRPr lang="en-US" sz="3600" dirty="0">
              <a:latin typeface="Jester" pitchFamily="2" charset="0"/>
            </a:endParaRPr>
          </a:p>
        </p:txBody>
      </p:sp>
      <p:pic>
        <p:nvPicPr>
          <p:cNvPr id="6147" name="Picture 3" descr="C:\Users\Family Bible Church\AppData\Local\Microsoft\Windows\Temporary Internet Files\Content.IE5\GJES27EL\starbucks_iced_mocha_by_chris11art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22489"/>
            <a:ext cx="1828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2247758">
            <a:off x="1371600" y="2209800"/>
            <a:ext cx="533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32004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Jester" pitchFamily="2" charset="0"/>
              </a:rPr>
              <a:t>If you go out to dinner 3 X </a:t>
            </a:r>
            <a:r>
              <a:rPr lang="en-US" sz="3600" dirty="0" err="1" smtClean="0">
                <a:latin typeface="Jester" pitchFamily="2" charset="0"/>
              </a:rPr>
              <a:t>ea</a:t>
            </a:r>
            <a:r>
              <a:rPr lang="en-US" sz="3600" dirty="0" smtClean="0">
                <a:latin typeface="Jester" pitchFamily="2" charset="0"/>
              </a:rPr>
              <a:t> month:</a:t>
            </a:r>
          </a:p>
          <a:p>
            <a:r>
              <a:rPr lang="en-US" sz="3600" dirty="0">
                <a:latin typeface="Jester" pitchFamily="2" charset="0"/>
              </a:rPr>
              <a:t>	3</a:t>
            </a:r>
            <a:r>
              <a:rPr lang="en-US" sz="3600" dirty="0" smtClean="0">
                <a:latin typeface="Jester" pitchFamily="2" charset="0"/>
              </a:rPr>
              <a:t> X $40  =  $120/mo.</a:t>
            </a:r>
          </a:p>
          <a:p>
            <a:r>
              <a:rPr lang="en-US" sz="3600" dirty="0">
                <a:latin typeface="Jester" pitchFamily="2" charset="0"/>
              </a:rPr>
              <a:t>	</a:t>
            </a:r>
            <a:r>
              <a:rPr lang="en-US" sz="3600" dirty="0" smtClean="0">
                <a:latin typeface="Jester" pitchFamily="2" charset="0"/>
              </a:rPr>
              <a:t>1  X $40  =  $  40/mo. </a:t>
            </a:r>
            <a:endParaRPr lang="en-US" sz="3600" dirty="0">
              <a:latin typeface="Jester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2247758">
            <a:off x="1339768" y="4650161"/>
            <a:ext cx="533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97287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Jester" pitchFamily="2" charset="0"/>
              </a:rPr>
              <a:t>If you drink a gourmet coffee </a:t>
            </a:r>
          </a:p>
          <a:p>
            <a:r>
              <a:rPr lang="en-US" sz="3600" dirty="0" smtClean="0">
                <a:latin typeface="Jester" pitchFamily="2" charset="0"/>
              </a:rPr>
              <a:t>every day:</a:t>
            </a:r>
          </a:p>
          <a:p>
            <a:r>
              <a:rPr lang="en-US" sz="3600" dirty="0">
                <a:latin typeface="Jester" pitchFamily="2" charset="0"/>
              </a:rPr>
              <a:t>	</a:t>
            </a:r>
            <a:r>
              <a:rPr lang="en-US" sz="3600" dirty="0" smtClean="0">
                <a:latin typeface="Jester" pitchFamily="2" charset="0"/>
              </a:rPr>
              <a:t>5 X $4.00  =  $20/</a:t>
            </a:r>
            <a:r>
              <a:rPr lang="en-US" sz="3600" dirty="0" err="1" smtClean="0">
                <a:latin typeface="Jester" pitchFamily="2" charset="0"/>
              </a:rPr>
              <a:t>wk</a:t>
            </a:r>
            <a:endParaRPr lang="en-US" sz="3600" dirty="0" smtClean="0">
              <a:latin typeface="Jester" pitchFamily="2" charset="0"/>
            </a:endParaRPr>
          </a:p>
          <a:p>
            <a:r>
              <a:rPr lang="en-US" sz="3600" dirty="0">
                <a:latin typeface="Jester" pitchFamily="2" charset="0"/>
              </a:rPr>
              <a:t>	</a:t>
            </a:r>
            <a:r>
              <a:rPr lang="en-US" sz="3600" dirty="0" smtClean="0">
                <a:latin typeface="Jester" pitchFamily="2" charset="0"/>
              </a:rPr>
              <a:t>2 X $4.00  =  $  8/</a:t>
            </a:r>
            <a:r>
              <a:rPr lang="en-US" sz="3600" dirty="0" err="1" smtClean="0">
                <a:latin typeface="Jester" pitchFamily="2" charset="0"/>
              </a:rPr>
              <a:t>wk</a:t>
            </a:r>
            <a:endParaRPr lang="en-US" sz="3600" dirty="0" smtClean="0">
              <a:latin typeface="Jester" pitchFamily="2" charset="0"/>
            </a:endParaRPr>
          </a:p>
          <a:p>
            <a:r>
              <a:rPr lang="en-US" sz="3600" dirty="0">
                <a:latin typeface="Jester" pitchFamily="2" charset="0"/>
              </a:rPr>
              <a:t>	</a:t>
            </a:r>
            <a:r>
              <a:rPr lang="en-US" sz="3600" dirty="0" smtClean="0">
                <a:latin typeface="Jester" pitchFamily="2" charset="0"/>
              </a:rPr>
              <a:t>   OR $32/mo.</a:t>
            </a:r>
            <a:endParaRPr lang="en-US" sz="3600" dirty="0">
              <a:latin typeface="Jester" pitchFamily="2" charset="0"/>
            </a:endParaRPr>
          </a:p>
        </p:txBody>
      </p:sp>
      <p:pic>
        <p:nvPicPr>
          <p:cNvPr id="6147" name="Picture 3" descr="C:\Users\Family Bible Church\AppData\Local\Microsoft\Windows\Temporary Internet Files\Content.IE5\GJES27EL\starbucks_iced_mocha_by_chris11art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22489"/>
            <a:ext cx="1828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2247758">
            <a:off x="1371600" y="2209800"/>
            <a:ext cx="533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32004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Jester" pitchFamily="2" charset="0"/>
              </a:rPr>
              <a:t>If you go out to dinner 3 X </a:t>
            </a:r>
            <a:r>
              <a:rPr lang="en-US" sz="3600" dirty="0" err="1" smtClean="0">
                <a:latin typeface="Jester" pitchFamily="2" charset="0"/>
              </a:rPr>
              <a:t>ea</a:t>
            </a:r>
            <a:r>
              <a:rPr lang="en-US" sz="3600" dirty="0" smtClean="0">
                <a:latin typeface="Jester" pitchFamily="2" charset="0"/>
              </a:rPr>
              <a:t> month:</a:t>
            </a:r>
          </a:p>
          <a:p>
            <a:r>
              <a:rPr lang="en-US" sz="3600" dirty="0">
                <a:latin typeface="Jester" pitchFamily="2" charset="0"/>
              </a:rPr>
              <a:t>	3</a:t>
            </a:r>
            <a:r>
              <a:rPr lang="en-US" sz="3600" dirty="0" smtClean="0">
                <a:latin typeface="Jester" pitchFamily="2" charset="0"/>
              </a:rPr>
              <a:t> X $40  =  $120/mo.</a:t>
            </a:r>
          </a:p>
          <a:p>
            <a:r>
              <a:rPr lang="en-US" sz="3600" dirty="0">
                <a:latin typeface="Jester" pitchFamily="2" charset="0"/>
              </a:rPr>
              <a:t>	</a:t>
            </a:r>
            <a:r>
              <a:rPr lang="en-US" sz="3600" dirty="0" smtClean="0">
                <a:latin typeface="Jester" pitchFamily="2" charset="0"/>
              </a:rPr>
              <a:t>1  X $40  =  $  40/mo. </a:t>
            </a:r>
            <a:endParaRPr lang="en-US" sz="3600" dirty="0">
              <a:latin typeface="Jester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2247758">
            <a:off x="1339768" y="4650161"/>
            <a:ext cx="533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" y="50292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Jester" pitchFamily="2" charset="0"/>
              </a:rPr>
              <a:t>Let’s see:  $32 + $40  =  $72 !!!</a:t>
            </a:r>
          </a:p>
        </p:txBody>
      </p:sp>
    </p:spTree>
    <p:extLst>
      <p:ext uri="{BB962C8B-B14F-4D97-AF65-F5344CB8AC3E}">
        <p14:creationId xmlns:p14="http://schemas.microsoft.com/office/powerpoint/2010/main" val="767359297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Jester" pitchFamily="2" charset="0"/>
              </a:rPr>
              <a:t>If you drink a gourmet coffee </a:t>
            </a:r>
          </a:p>
          <a:p>
            <a:r>
              <a:rPr lang="en-US" sz="3600" dirty="0" smtClean="0">
                <a:latin typeface="Jester" pitchFamily="2" charset="0"/>
              </a:rPr>
              <a:t>every day:</a:t>
            </a:r>
          </a:p>
          <a:p>
            <a:r>
              <a:rPr lang="en-US" sz="3600" dirty="0">
                <a:latin typeface="Jester" pitchFamily="2" charset="0"/>
              </a:rPr>
              <a:t>	</a:t>
            </a:r>
            <a:r>
              <a:rPr lang="en-US" sz="3600" dirty="0" smtClean="0">
                <a:latin typeface="Jester" pitchFamily="2" charset="0"/>
              </a:rPr>
              <a:t>5 X $4.00  =  $20/</a:t>
            </a:r>
            <a:r>
              <a:rPr lang="en-US" sz="3600" dirty="0" err="1" smtClean="0">
                <a:latin typeface="Jester" pitchFamily="2" charset="0"/>
              </a:rPr>
              <a:t>wk</a:t>
            </a:r>
            <a:endParaRPr lang="en-US" sz="3600" dirty="0" smtClean="0">
              <a:latin typeface="Jester" pitchFamily="2" charset="0"/>
            </a:endParaRPr>
          </a:p>
          <a:p>
            <a:r>
              <a:rPr lang="en-US" sz="3600" dirty="0">
                <a:latin typeface="Jester" pitchFamily="2" charset="0"/>
              </a:rPr>
              <a:t>	</a:t>
            </a:r>
            <a:r>
              <a:rPr lang="en-US" sz="3600" dirty="0" smtClean="0">
                <a:latin typeface="Jester" pitchFamily="2" charset="0"/>
              </a:rPr>
              <a:t>2 X $4.00  =  $  8/</a:t>
            </a:r>
            <a:r>
              <a:rPr lang="en-US" sz="3600" dirty="0" err="1" smtClean="0">
                <a:latin typeface="Jester" pitchFamily="2" charset="0"/>
              </a:rPr>
              <a:t>wk</a:t>
            </a:r>
            <a:endParaRPr lang="en-US" sz="3600" dirty="0" smtClean="0">
              <a:latin typeface="Jester" pitchFamily="2" charset="0"/>
            </a:endParaRPr>
          </a:p>
          <a:p>
            <a:r>
              <a:rPr lang="en-US" sz="3600" dirty="0">
                <a:latin typeface="Jester" pitchFamily="2" charset="0"/>
              </a:rPr>
              <a:t>	</a:t>
            </a:r>
            <a:r>
              <a:rPr lang="en-US" sz="3600" dirty="0" smtClean="0">
                <a:latin typeface="Jester" pitchFamily="2" charset="0"/>
              </a:rPr>
              <a:t>   OR $32/mo.</a:t>
            </a:r>
            <a:endParaRPr lang="en-US" sz="3600" dirty="0">
              <a:latin typeface="Jester" pitchFamily="2" charset="0"/>
            </a:endParaRPr>
          </a:p>
        </p:txBody>
      </p:sp>
      <p:pic>
        <p:nvPicPr>
          <p:cNvPr id="6147" name="Picture 3" descr="C:\Users\Family Bible Church\AppData\Local\Microsoft\Windows\Temporary Internet Files\Content.IE5\GJES27EL\starbucks_iced_mocha_by_chris11art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22489"/>
            <a:ext cx="1828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2247758">
            <a:off x="1371600" y="2209800"/>
            <a:ext cx="533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32004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Jester" pitchFamily="2" charset="0"/>
              </a:rPr>
              <a:t>If you go out to dinner 3 X </a:t>
            </a:r>
            <a:r>
              <a:rPr lang="en-US" sz="3600" dirty="0" err="1" smtClean="0">
                <a:latin typeface="Jester" pitchFamily="2" charset="0"/>
              </a:rPr>
              <a:t>ea</a:t>
            </a:r>
            <a:r>
              <a:rPr lang="en-US" sz="3600" dirty="0" smtClean="0">
                <a:latin typeface="Jester" pitchFamily="2" charset="0"/>
              </a:rPr>
              <a:t> month:</a:t>
            </a:r>
          </a:p>
          <a:p>
            <a:r>
              <a:rPr lang="en-US" sz="3600" dirty="0">
                <a:latin typeface="Jester" pitchFamily="2" charset="0"/>
              </a:rPr>
              <a:t>	3</a:t>
            </a:r>
            <a:r>
              <a:rPr lang="en-US" sz="3600" dirty="0" smtClean="0">
                <a:latin typeface="Jester" pitchFamily="2" charset="0"/>
              </a:rPr>
              <a:t> X $40  =  $120/mo.</a:t>
            </a:r>
          </a:p>
          <a:p>
            <a:r>
              <a:rPr lang="en-US" sz="3600" dirty="0">
                <a:latin typeface="Jester" pitchFamily="2" charset="0"/>
              </a:rPr>
              <a:t>	</a:t>
            </a:r>
            <a:r>
              <a:rPr lang="en-US" sz="3600" dirty="0" smtClean="0">
                <a:latin typeface="Jester" pitchFamily="2" charset="0"/>
              </a:rPr>
              <a:t>1  X $40  =  $  40/mo. </a:t>
            </a:r>
            <a:endParaRPr lang="en-US" sz="3600" dirty="0">
              <a:latin typeface="Jester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2247758">
            <a:off x="1339768" y="4650161"/>
            <a:ext cx="533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" y="5029200"/>
            <a:ext cx="8153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Jester" pitchFamily="2" charset="0"/>
              </a:rPr>
              <a:t>Let’s see:  $32 + $40  =  $72 !!!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Jester" pitchFamily="2" charset="0"/>
              </a:rPr>
              <a:t>[What about lunches, extra trips, </a:t>
            </a:r>
            <a:r>
              <a:rPr lang="en-US" sz="3200" b="1" dirty="0" err="1" smtClean="0">
                <a:solidFill>
                  <a:srgbClr val="C00000"/>
                </a:solidFill>
                <a:latin typeface="Jester" pitchFamily="2" charset="0"/>
              </a:rPr>
              <a:t>etc</a:t>
            </a:r>
            <a:r>
              <a:rPr lang="en-US" sz="3200" b="1" smtClean="0">
                <a:solidFill>
                  <a:srgbClr val="C00000"/>
                </a:solidFill>
                <a:latin typeface="Jester" pitchFamily="2" charset="0"/>
              </a:rPr>
              <a:t>?]</a:t>
            </a:r>
            <a:endParaRPr lang="en-US" sz="3200" b="1" dirty="0">
              <a:solidFill>
                <a:srgbClr val="C00000"/>
              </a:solidFill>
              <a:latin typeface="Jes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914642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457200"/>
            <a:ext cx="807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3600" b="1" i="1" dirty="0" smtClean="0"/>
              <a:t>The “real question” for each one of us is: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6173639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457200"/>
            <a:ext cx="8077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3600" b="1" i="1" dirty="0" smtClean="0"/>
              <a:t>The “real question” is:</a:t>
            </a:r>
          </a:p>
          <a:p>
            <a:endParaRPr lang="en-US" sz="600" dirty="0" smtClean="0"/>
          </a:p>
          <a:p>
            <a:endParaRPr lang="en-US" sz="600" dirty="0"/>
          </a:p>
          <a:p>
            <a:pPr algn="ctr"/>
            <a:r>
              <a:rPr lang="en-US" sz="6600" b="1" dirty="0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D Merced" pitchFamily="2" charset="0"/>
              </a:rPr>
              <a:t>“Lord, help us to see where we can cut back so we can invest more in Your work.”</a:t>
            </a:r>
            <a:endParaRPr lang="en-US" sz="6600" b="1" dirty="0">
              <a:ln>
                <a:solidFill>
                  <a:srgbClr val="C00000"/>
                </a:solidFill>
              </a:ln>
              <a:solidFill>
                <a:srgbClr val="0070C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D Merc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041115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457200"/>
            <a:ext cx="807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3600" b="1" i="1" dirty="0" smtClean="0"/>
              <a:t>And, BTW ~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70148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8001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Oct. 26</a:t>
            </a:r>
            <a:r>
              <a:rPr lang="en-US" sz="36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group of @ 14 people gathered with Brad Oaster of Harvestime, to prayerfully seek our Lord’s guidance in determining: </a:t>
            </a:r>
          </a:p>
          <a:p>
            <a:pPr algn="ctr"/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Lord’s direction for LCCC </a:t>
            </a:r>
          </a:p>
        </p:txBody>
      </p:sp>
    </p:spTree>
    <p:extLst>
      <p:ext uri="{BB962C8B-B14F-4D97-AF65-F5344CB8AC3E}">
        <p14:creationId xmlns:p14="http://schemas.microsoft.com/office/powerpoint/2010/main" val="92439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457200"/>
            <a:ext cx="8077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3600" b="1" i="1" dirty="0" smtClean="0"/>
              <a:t>And, BTW ~ </a:t>
            </a:r>
          </a:p>
          <a:p>
            <a:endParaRPr lang="en-US" sz="3600" dirty="0"/>
          </a:p>
          <a:p>
            <a:pPr algn="ctr"/>
            <a:r>
              <a:rPr lang="en-US" sz="4000" b="1" dirty="0" smtClean="0">
                <a:ln>
                  <a:solidFill>
                    <a:srgbClr val="C00000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Jester" pitchFamily="2" charset="0"/>
              </a:rPr>
              <a:t>This needs to be over and above your regular giving – the ministry must go on!</a:t>
            </a:r>
          </a:p>
          <a:p>
            <a:pPr algn="ctr"/>
            <a:endParaRPr lang="en-US" sz="4000" b="1" dirty="0">
              <a:ln>
                <a:solidFill>
                  <a:srgbClr val="C0000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Jes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137437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457200"/>
            <a:ext cx="80772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3600" b="1" i="1" dirty="0" smtClean="0"/>
              <a:t>And, BTW ~ </a:t>
            </a:r>
          </a:p>
          <a:p>
            <a:endParaRPr lang="en-US" sz="3600" dirty="0"/>
          </a:p>
          <a:p>
            <a:pPr algn="ctr"/>
            <a:r>
              <a:rPr lang="en-US" sz="4000" b="1" dirty="0" smtClean="0">
                <a:ln>
                  <a:solidFill>
                    <a:srgbClr val="C00000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Jester" pitchFamily="2" charset="0"/>
              </a:rPr>
              <a:t>This needs to be over and above your regular giving – the ministry must go on!</a:t>
            </a:r>
          </a:p>
          <a:p>
            <a:pPr algn="ctr"/>
            <a:endParaRPr lang="en-US" sz="4000" b="1" dirty="0">
              <a:ln>
                <a:solidFill>
                  <a:srgbClr val="C0000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Jester" pitchFamily="2" charset="0"/>
            </a:endParaRPr>
          </a:p>
          <a:p>
            <a:pPr algn="ctr"/>
            <a:r>
              <a:rPr lang="en-US" sz="4000" b="1" dirty="0" smtClean="0">
                <a:ln>
                  <a:solidFill>
                    <a:srgbClr val="C00000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Jester" pitchFamily="2" charset="0"/>
              </a:rPr>
              <a:t>But it is only for a season!</a:t>
            </a:r>
            <a:endParaRPr lang="en-US" sz="4000" b="1" dirty="0">
              <a:ln>
                <a:solidFill>
                  <a:srgbClr val="C0000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Jes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390974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447800"/>
            <a:ext cx="7696200" cy="2862322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14400" y="1752600"/>
            <a:ext cx="7848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omic Sans MS" panose="030F0702030302020204" pitchFamily="66" charset="0"/>
              </a:rPr>
              <a:t>My/Our Commitment:</a:t>
            </a:r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b="1" dirty="0">
                <a:latin typeface="Comic Sans MS" panose="030F0702030302020204" pitchFamily="66" charset="0"/>
              </a:rPr>
              <a:t>After seeking the Lord through prayer, my/our </a:t>
            </a:r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b="1" dirty="0">
                <a:latin typeface="Comic Sans MS" panose="030F0702030302020204" pitchFamily="66" charset="0"/>
              </a:rPr>
              <a:t>commitment to the Lord, the LCCC Body &amp; Elders as we prepare to move forward in His leading is to invest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b="1" dirty="0">
                <a:latin typeface="Comic Sans MS" panose="030F0702030302020204" pitchFamily="66" charset="0"/>
              </a:rPr>
              <a:t>$_______ each month in the new building, and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b="1" dirty="0">
                <a:latin typeface="Comic Sans MS" panose="030F0702030302020204" pitchFamily="66" charset="0"/>
              </a:rPr>
              <a:t>should He prosper me/us, I/we will invest more.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b="1" dirty="0">
                <a:latin typeface="Comic Sans MS" panose="030F0702030302020204" pitchFamily="66" charset="0"/>
              </a:rPr>
              <a:t>								For His Glory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45720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Jester" pitchFamily="2" charset="0"/>
              </a:rPr>
              <a:t>Please return within 2 weeks</a:t>
            </a:r>
            <a:endParaRPr lang="en-US" sz="3200" dirty="0">
              <a:solidFill>
                <a:srgbClr val="C00000"/>
              </a:solidFill>
              <a:latin typeface="Jes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083591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447800"/>
            <a:ext cx="7696200" cy="2862322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14400" y="1752600"/>
            <a:ext cx="7848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omic Sans MS" panose="030F0702030302020204" pitchFamily="66" charset="0"/>
              </a:rPr>
              <a:t>My/Our Commitment:</a:t>
            </a:r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b="1" dirty="0">
                <a:latin typeface="Comic Sans MS" panose="030F0702030302020204" pitchFamily="66" charset="0"/>
              </a:rPr>
              <a:t>After seeking the Lord through prayer, my/our </a:t>
            </a:r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b="1" dirty="0">
                <a:latin typeface="Comic Sans MS" panose="030F0702030302020204" pitchFamily="66" charset="0"/>
              </a:rPr>
              <a:t>commitment to the Lord, the LCCC Body &amp; Elders as we prepare to move forward in His leading is to invest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b="1" dirty="0">
                <a:latin typeface="Comic Sans MS" panose="030F0702030302020204" pitchFamily="66" charset="0"/>
              </a:rPr>
              <a:t>$_______ each month in the new building, and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b="1" dirty="0">
                <a:latin typeface="Comic Sans MS" panose="030F0702030302020204" pitchFamily="66" charset="0"/>
              </a:rPr>
              <a:t>should He prosper me/us, I/we will invest more.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b="1" dirty="0">
                <a:latin typeface="Comic Sans MS" panose="030F0702030302020204" pitchFamily="66" charset="0"/>
              </a:rPr>
              <a:t>								For His Glory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4572000"/>
            <a:ext cx="6400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Jester" pitchFamily="2" charset="0"/>
              </a:rPr>
              <a:t>Please return within 2 weeks</a:t>
            </a:r>
          </a:p>
          <a:p>
            <a:pPr algn="ctr"/>
            <a:endParaRPr lang="en-US" sz="600" dirty="0" smtClean="0">
              <a:solidFill>
                <a:srgbClr val="C00000"/>
              </a:solidFill>
              <a:latin typeface="Jester" pitchFamily="2" charset="0"/>
            </a:endParaRPr>
          </a:p>
          <a:p>
            <a:pPr algn="ctr"/>
            <a:endParaRPr lang="en-US" sz="600" dirty="0">
              <a:solidFill>
                <a:srgbClr val="C00000"/>
              </a:solidFill>
              <a:latin typeface="Jester" pitchFamily="2" charset="0"/>
            </a:endParaRPr>
          </a:p>
          <a:p>
            <a:pPr algn="ctr"/>
            <a:r>
              <a:rPr lang="en-US" sz="3200" dirty="0" smtClean="0">
                <a:solidFill>
                  <a:srgbClr val="C00000"/>
                </a:solidFill>
                <a:latin typeface="Jester" pitchFamily="2" charset="0"/>
              </a:rPr>
              <a:t>No names, just your investment.</a:t>
            </a:r>
            <a:endParaRPr lang="en-US" sz="3200" dirty="0">
              <a:solidFill>
                <a:srgbClr val="C00000"/>
              </a:solidFill>
              <a:latin typeface="Jes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259748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Lord, our Lord, has brought us to this place, this time . . .</a:t>
            </a:r>
          </a:p>
          <a:p>
            <a:pPr algn="ctr"/>
            <a:endParaRPr lang="en-US" sz="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364076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92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Lord, our Lord, has brought us to this place, this time . . .</a:t>
            </a:r>
          </a:p>
          <a:p>
            <a:pPr algn="ctr"/>
            <a:endParaRPr lang="en-US" sz="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His purpose, to join with Him </a:t>
            </a:r>
          </a:p>
          <a:p>
            <a:pPr algn="ctr"/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be His channel to reach . . . </a:t>
            </a:r>
          </a:p>
          <a:p>
            <a:pPr algn="ctr"/>
            <a:endParaRPr lang="en-US" sz="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259427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Lord, our Lord, has brought us to this place, this time . . .</a:t>
            </a:r>
          </a:p>
          <a:p>
            <a:pPr algn="ctr"/>
            <a:endParaRPr lang="en-US" sz="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His purpose, to join with Him </a:t>
            </a:r>
          </a:p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be His channel to reach . . . </a:t>
            </a:r>
          </a:p>
          <a:p>
            <a:pPr algn="ctr"/>
            <a:endParaRPr lang="en-US" sz="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disciple, to grow, to be a part of His harvest . . . </a:t>
            </a:r>
          </a:p>
          <a:p>
            <a:pPr algn="ctr"/>
            <a:endParaRPr lang="en-US" sz="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155026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924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Lord, our Lord, has brought us to this place, this time . . .</a:t>
            </a:r>
          </a:p>
          <a:p>
            <a:pPr algn="ctr"/>
            <a:endParaRPr lang="en-US" sz="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His purpose, to join with Him </a:t>
            </a:r>
          </a:p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be His channel to reach . . . </a:t>
            </a:r>
          </a:p>
          <a:p>
            <a:pPr algn="ctr"/>
            <a:endParaRPr lang="en-US" sz="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disciple, to grow, to be a part of His harvest . . . </a:t>
            </a:r>
          </a:p>
          <a:p>
            <a:pPr algn="ctr"/>
            <a:endParaRPr lang="en-US" sz="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harvest is ready, the workers are few, pray the Lord of the harvest!</a:t>
            </a:r>
            <a:endParaRPr lang="en-US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037323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9248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join Him!</a:t>
            </a:r>
            <a:endParaRPr lang="en-US" sz="8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05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8001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Oct. 26</a:t>
            </a:r>
            <a:r>
              <a:rPr lang="en-US" sz="36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group of @ 14 people gathered with Brad Oaster of Harvestime, to prayerfully seek our Lord’s guidance in determining: </a:t>
            </a:r>
          </a:p>
          <a:p>
            <a:pPr algn="ctr"/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Lord’s direction for LCCC </a:t>
            </a:r>
          </a:p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express it in writing</a:t>
            </a:r>
          </a:p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as a Road Map of – </a:t>
            </a:r>
          </a:p>
        </p:txBody>
      </p:sp>
    </p:spTree>
    <p:extLst>
      <p:ext uri="{BB962C8B-B14F-4D97-AF65-F5344CB8AC3E}">
        <p14:creationId xmlns:p14="http://schemas.microsoft.com/office/powerpoint/2010/main" val="247150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8001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Oct. 26</a:t>
            </a:r>
            <a:r>
              <a:rPr lang="en-US" sz="36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group of @ 14 people gathered with Brad Oaster of Harvestime, to prayerfully seek our Lord’s guidance in determining: </a:t>
            </a:r>
          </a:p>
          <a:p>
            <a:pPr algn="ctr"/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Lord’s direction for LCCC </a:t>
            </a:r>
          </a:p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express it in writing </a:t>
            </a:r>
          </a:p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as a Road Map of – </a:t>
            </a:r>
          </a:p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Purpose-Vision-Values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53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8001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Elders have prayerfully reviewed and edited it several times</a:t>
            </a:r>
          </a:p>
          <a:p>
            <a:pPr algn="ctr"/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(individually and as a group)</a:t>
            </a:r>
          </a:p>
          <a:p>
            <a:pPr algn="ctr"/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Elders and Deacons have reviewed it and made minor changes</a:t>
            </a:r>
          </a:p>
          <a:p>
            <a:pPr algn="ctr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 accepted it.</a:t>
            </a:r>
          </a:p>
          <a:p>
            <a:pPr algn="ctr"/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now present it to you.</a:t>
            </a:r>
          </a:p>
        </p:txBody>
      </p:sp>
    </p:spTree>
    <p:extLst>
      <p:ext uri="{BB962C8B-B14F-4D97-AF65-F5344CB8AC3E}">
        <p14:creationId xmlns:p14="http://schemas.microsoft.com/office/powerpoint/2010/main" val="200664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80010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Cottonwood, California</a:t>
            </a:r>
          </a:p>
          <a:p>
            <a:pPr algn="ctr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Accepted by Elders:  </a:t>
            </a:r>
            <a:r>
              <a:rPr lang="en-US" sz="1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10-26-2017   </a:t>
            </a:r>
            <a:r>
              <a:rPr lang="en-US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Rev. 3:11-06-17</a:t>
            </a:r>
          </a:p>
          <a:p>
            <a:pPr algn="ctr"/>
            <a:endParaRPr lang="en-US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Purpose Statement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we exist</a:t>
            </a: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0749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amily Bible Church\Desktop\Michele File\Vaca 06-17\IMG_27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"/>
            <a:ext cx="4648200" cy="61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457200"/>
            <a:ext cx="2514600" cy="1261884"/>
          </a:xfrm>
          <a:prstGeom prst="rect">
            <a:avLst/>
          </a:prstGeom>
          <a:solidFill>
            <a:srgbClr val="3FF82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Comic Sans MS" panose="030F0702030302020204" pitchFamily="66" charset="0"/>
              </a:rPr>
              <a:t>Bodie</a:t>
            </a:r>
            <a:r>
              <a:rPr lang="en-US" sz="2800" b="1" dirty="0" smtClean="0">
                <a:latin typeface="Comic Sans MS" panose="030F0702030302020204" pitchFamily="66" charset="0"/>
              </a:rPr>
              <a:t>, CA</a:t>
            </a:r>
          </a:p>
          <a:p>
            <a:pPr algn="ctr"/>
            <a:endParaRPr lang="en-US" sz="400" b="1" dirty="0">
              <a:latin typeface="Comic Sans MS" panose="030F0702030302020204" pitchFamily="66" charset="0"/>
            </a:endParaRPr>
          </a:p>
          <a:p>
            <a:pPr algn="ctr"/>
            <a:endParaRPr lang="en-US" sz="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2000" b="1" dirty="0" smtClean="0">
                <a:latin typeface="Comic Sans MS" panose="030F0702030302020204" pitchFamily="66" charset="0"/>
              </a:rPr>
              <a:t>Michele test drives </a:t>
            </a:r>
            <a:r>
              <a:rPr lang="en-US" sz="2000" b="1" i="1" dirty="0" smtClean="0">
                <a:latin typeface="Comic Sans MS" panose="030F0702030302020204" pitchFamily="66" charset="0"/>
              </a:rPr>
              <a:t>‘new car’</a:t>
            </a:r>
            <a:endParaRPr lang="en-US" sz="2000" b="1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85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80010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Cottonwood, California</a:t>
            </a:r>
          </a:p>
          <a:p>
            <a:pPr algn="ctr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Accepted by Elders:  </a:t>
            </a:r>
            <a:r>
              <a:rPr lang="en-US" sz="1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10-26-2017   </a:t>
            </a:r>
            <a:r>
              <a:rPr lang="en-US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Rev. 3:11-06-17</a:t>
            </a:r>
          </a:p>
          <a:p>
            <a:pPr algn="ctr"/>
            <a:endParaRPr lang="en-US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Purpose Statement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we exist</a:t>
            </a: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 people to God and with others</a:t>
            </a:r>
          </a:p>
          <a:p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68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8001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Cottonwood, California</a:t>
            </a:r>
          </a:p>
          <a:p>
            <a:pPr algn="ctr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Accepted by Elders:  </a:t>
            </a:r>
            <a:r>
              <a:rPr lang="en-US" sz="1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10-26-2017   </a:t>
            </a:r>
            <a:r>
              <a:rPr lang="en-US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Rev. 3:11-06-17</a:t>
            </a:r>
          </a:p>
          <a:p>
            <a:pPr algn="ctr"/>
            <a:endParaRPr lang="en-US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Purpose Statement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we exist</a:t>
            </a: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 people to God and with others</a:t>
            </a:r>
          </a:p>
          <a:p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What does that mean?</a:t>
            </a:r>
            <a:endParaRPr lang="en-US" sz="48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24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81534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Cottonwood, California</a:t>
            </a:r>
          </a:p>
          <a:p>
            <a:pPr algn="ctr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Accepted by Elders:  </a:t>
            </a:r>
            <a:r>
              <a:rPr lang="en-US" sz="1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10-26-2017   </a:t>
            </a:r>
            <a:r>
              <a:rPr lang="en-US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Rev. 3:11-06-17</a:t>
            </a:r>
          </a:p>
          <a:p>
            <a:pPr algn="ctr"/>
            <a:endParaRPr lang="en-US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Purpose Statement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we exist</a:t>
            </a: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 people to God and with others</a:t>
            </a:r>
          </a:p>
          <a:p>
            <a:endParaRPr lang="en-US" sz="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 people to God: </a:t>
            </a:r>
          </a:p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build relationships with Gospel redemption 	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as our specific purpose</a:t>
            </a:r>
          </a:p>
        </p:txBody>
      </p:sp>
    </p:spTree>
    <p:extLst>
      <p:ext uri="{BB962C8B-B14F-4D97-AF65-F5344CB8AC3E}">
        <p14:creationId xmlns:p14="http://schemas.microsoft.com/office/powerpoint/2010/main" val="270867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8077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Cottonwood, California</a:t>
            </a:r>
          </a:p>
          <a:p>
            <a:pPr algn="ctr"/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Accepted by Elders:  </a:t>
            </a:r>
            <a:r>
              <a:rPr lang="en-US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10-26-2017  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Rev. 3:11-06-17</a:t>
            </a:r>
          </a:p>
          <a:p>
            <a:pPr algn="ctr"/>
            <a:endParaRPr lang="en-US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Purpose Statement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we exist</a:t>
            </a: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 people to God and with others</a:t>
            </a:r>
          </a:p>
          <a:p>
            <a:endParaRPr lang="en-US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 people to God: </a:t>
            </a:r>
          </a:p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build relationships with Gospel redemption 	     as our specific purpose</a:t>
            </a:r>
          </a:p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ith others:</a:t>
            </a:r>
          </a:p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loving and accepting family of Christ</a:t>
            </a:r>
          </a:p>
        </p:txBody>
      </p:sp>
    </p:spTree>
    <p:extLst>
      <p:ext uri="{BB962C8B-B14F-4D97-AF65-F5344CB8AC3E}">
        <p14:creationId xmlns:p14="http://schemas.microsoft.com/office/powerpoint/2010/main" val="222377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01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Vision Statement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picture of our preferred future</a:t>
            </a:r>
            <a:endParaRPr lang="en-US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By the year 2023, Lake California 	Community Church (LCCC) will be a 	vital, growing community of believers, 	meeting on our own campus, with a 	weekend attendance of 400, while 	annually connecting with 50% of our 	community.</a:t>
            </a:r>
          </a:p>
        </p:txBody>
      </p:sp>
    </p:spTree>
    <p:extLst>
      <p:ext uri="{BB962C8B-B14F-4D97-AF65-F5344CB8AC3E}">
        <p14:creationId xmlns:p14="http://schemas.microsoft.com/office/powerpoint/2010/main" val="4914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01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Vision Statement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picture of our preferred future</a:t>
            </a:r>
            <a:endParaRPr lang="en-US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year 2023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Lake California 	Community Church (LCCC) will be a 	vital, growing community of believers, 	meeting on our own campus, with a 	weekend attendance of 400, while 	annually connecting with 50% of our 	community.</a:t>
            </a:r>
          </a:p>
        </p:txBody>
      </p:sp>
    </p:spTree>
    <p:extLst>
      <p:ext uri="{BB962C8B-B14F-4D97-AF65-F5344CB8AC3E}">
        <p14:creationId xmlns:p14="http://schemas.microsoft.com/office/powerpoint/2010/main" val="319226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01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Vision Statement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picture of our preferred future</a:t>
            </a:r>
            <a:endParaRPr lang="en-US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By the year 2023, Lake California 	Community Church (LCCC)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be a 	vital, growing community of believers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	meeting on our own campus, with a 	weekend attendance of 400, while 	annually connecting with 50% of our 	community.</a:t>
            </a:r>
          </a:p>
        </p:txBody>
      </p:sp>
    </p:spTree>
    <p:extLst>
      <p:ext uri="{BB962C8B-B14F-4D97-AF65-F5344CB8AC3E}">
        <p14:creationId xmlns:p14="http://schemas.microsoft.com/office/powerpoint/2010/main" val="242360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01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Vision Statement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picture of our preferred future</a:t>
            </a:r>
            <a:endParaRPr lang="en-US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By the year 2023, Lake California 	Community Church (LCCC) will be a 	vital, growing community of believers, 	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 on our own campus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with a 	weekend attendance of 400, while 	annually connecting with 50% of our 	community.</a:t>
            </a:r>
          </a:p>
        </p:txBody>
      </p:sp>
    </p:spTree>
    <p:extLst>
      <p:ext uri="{BB962C8B-B14F-4D97-AF65-F5344CB8AC3E}">
        <p14:creationId xmlns:p14="http://schemas.microsoft.com/office/powerpoint/2010/main" val="341812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01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Vision Statement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picture of our preferred future</a:t>
            </a:r>
            <a:endParaRPr lang="en-US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By the year 2013, Lake California 	Community Church (LCCC) will be a 	vital, growing community of believers, 	meeting on our own campus,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 	weekend attendance of 400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while 	annually connecting with 50% of our 	community.</a:t>
            </a:r>
          </a:p>
        </p:txBody>
      </p:sp>
    </p:spTree>
    <p:extLst>
      <p:ext uri="{BB962C8B-B14F-4D97-AF65-F5344CB8AC3E}">
        <p14:creationId xmlns:p14="http://schemas.microsoft.com/office/powerpoint/2010/main" val="198831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01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Vision Statement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picture of our preferred future</a:t>
            </a:r>
            <a:endParaRPr lang="en-US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By the year 2013, Lake California 	Community Church (LCCC) will be a 	vital, growing community of believers, 	meeting on our own campus, with a 	weekend attendance of 400,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	annually connecting with 50% of our 	community.</a:t>
            </a:r>
          </a:p>
        </p:txBody>
      </p:sp>
    </p:spTree>
    <p:extLst>
      <p:ext uri="{BB962C8B-B14F-4D97-AF65-F5344CB8AC3E}">
        <p14:creationId xmlns:p14="http://schemas.microsoft.com/office/powerpoint/2010/main" val="288534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amily Bible Church\Desktop\Michele File\Vaca 06-17\IMG_27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amily Bible Church\AppData\Local\Microsoft\Windows\Temporary Internet Files\Content.IE5\JSKDL32Z\bulle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39141"/>
            <a:ext cx="3581400" cy="151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43400" y="7620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Jester" pitchFamily="2" charset="0"/>
              </a:rPr>
              <a:t>C’mon - baby!!</a:t>
            </a:r>
            <a:endParaRPr lang="en-US" sz="2800" b="1" dirty="0">
              <a:latin typeface="Jester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57200"/>
            <a:ext cx="2514600" cy="954107"/>
          </a:xfrm>
          <a:prstGeom prst="rect">
            <a:avLst/>
          </a:prstGeom>
          <a:solidFill>
            <a:srgbClr val="3FF82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Comic Sans MS" panose="030F0702030302020204" pitchFamily="66" charset="0"/>
              </a:rPr>
              <a:t>Bodie</a:t>
            </a:r>
            <a:r>
              <a:rPr lang="en-US" sz="2800" b="1" dirty="0" smtClean="0">
                <a:latin typeface="Comic Sans MS" panose="030F0702030302020204" pitchFamily="66" charset="0"/>
              </a:rPr>
              <a:t>, CA</a:t>
            </a:r>
          </a:p>
          <a:p>
            <a:pPr algn="ctr"/>
            <a:endParaRPr lang="en-US" sz="400" b="1" dirty="0">
              <a:latin typeface="Comic Sans MS" panose="030F0702030302020204" pitchFamily="66" charset="0"/>
            </a:endParaRPr>
          </a:p>
          <a:p>
            <a:pPr algn="ctr"/>
            <a:endParaRPr lang="en-US" sz="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2000" b="1" dirty="0" smtClean="0">
                <a:latin typeface="Comic Sans MS" panose="030F0702030302020204" pitchFamily="66" charset="0"/>
              </a:rPr>
              <a:t>“Resurrection!”</a:t>
            </a:r>
            <a:endParaRPr lang="en-US" sz="2000" b="1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0169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01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Vision Statement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picture of our preferred future</a:t>
            </a:r>
            <a:endParaRPr lang="en-US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By the year 2023, Lake California 	Community Church (LCCC) will be a 	vital, growing community of believers, 	meeting on our own campus, with a 	weekend attendance of 400, while 	annually connecting with 50% of our 	community.</a:t>
            </a:r>
          </a:p>
        </p:txBody>
      </p:sp>
    </p:spTree>
    <p:extLst>
      <p:ext uri="{BB962C8B-B14F-4D97-AF65-F5344CB8AC3E}">
        <p14:creationId xmlns:p14="http://schemas.microsoft.com/office/powerpoint/2010/main" val="31222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219200"/>
            <a:ext cx="6781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Intentional</a:t>
            </a:r>
          </a:p>
          <a:p>
            <a:pPr algn="ctr"/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</a:t>
            </a:r>
          </a:p>
          <a:p>
            <a:pPr algn="ctr"/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Purposeful</a:t>
            </a:r>
            <a:endParaRPr lang="en-US" sz="6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04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01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Value </a:t>
            </a:r>
            <a:r>
              <a:rPr lang="en-US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Proposition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we offer our community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2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88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01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Value </a:t>
            </a:r>
            <a:r>
              <a:rPr lang="en-US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Proposition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we offer our community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Discover your purpose and live your dreams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2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46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01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Value </a:t>
            </a:r>
            <a:r>
              <a:rPr lang="en-US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Proposition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we offer our community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Discover your purpose and live your dreams.</a:t>
            </a:r>
          </a:p>
          <a:p>
            <a:pPr algn="ctr"/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Purpose: true life in Christ</a:t>
            </a:r>
          </a:p>
          <a:p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2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91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01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Value </a:t>
            </a:r>
            <a:r>
              <a:rPr lang="en-US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Proposition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we offer our community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Discover your purpose and live your dreams.</a:t>
            </a:r>
          </a:p>
          <a:p>
            <a:pPr algn="ctr"/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Purpose: true life in Christ</a:t>
            </a:r>
          </a:p>
          <a:p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 your dreams: abundant life </a:t>
            </a:r>
          </a:p>
          <a:p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 through Christ</a:t>
            </a:r>
          </a:p>
        </p:txBody>
      </p:sp>
    </p:spTree>
    <p:extLst>
      <p:ext uri="{BB962C8B-B14F-4D97-AF65-F5344CB8AC3E}">
        <p14:creationId xmlns:p14="http://schemas.microsoft.com/office/powerpoint/2010/main" val="151814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01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Target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primary focus</a:t>
            </a:r>
          </a:p>
          <a:p>
            <a:endParaRPr lang="en-US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we serve our community(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ies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)both inside and outside “the gate”, our target is our neighbors, relatives and friends; the unchurched individual(s) who either was once a part of “the church” but has since left, or who has never engaged in church life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759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01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Target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primary focus</a:t>
            </a:r>
          </a:p>
          <a:p>
            <a:endParaRPr lang="en-US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we serve our community(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ies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)both inside and outside “the gate”,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target is our neighbors, relatives and friends; the unchurched individual(s) who either was once a part of “the church” but has since left, or who has never engaged in church life.</a:t>
            </a:r>
          </a:p>
        </p:txBody>
      </p:sp>
    </p:spTree>
    <p:extLst>
      <p:ext uri="{BB962C8B-B14F-4D97-AF65-F5344CB8AC3E}">
        <p14:creationId xmlns:p14="http://schemas.microsoft.com/office/powerpoint/2010/main" val="138992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01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Target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primary focus</a:t>
            </a:r>
          </a:p>
          <a:p>
            <a:endParaRPr lang="en-US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we serve our community(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ies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)both inside and outside “the gate”, 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target is our neighbors, relatives and friends;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unchurched individual(s) who either was once a part of “the church” but has since left, or who has never engaged in church life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52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01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Target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primary focus</a:t>
            </a:r>
          </a:p>
          <a:p>
            <a:endParaRPr lang="en-US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we serve our community(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ies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)both inside and outside “the gate”, our target is our neighbors, relatives and friends; 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unchurched individual(s) who either was once a part of “the church” but has since left, or who has never engaged in church life.</a:t>
            </a:r>
          </a:p>
        </p:txBody>
      </p:sp>
    </p:spTree>
    <p:extLst>
      <p:ext uri="{BB962C8B-B14F-4D97-AF65-F5344CB8AC3E}">
        <p14:creationId xmlns:p14="http://schemas.microsoft.com/office/powerpoint/2010/main" val="123238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7467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</a:t>
            </a:r>
          </a:p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Church</a:t>
            </a:r>
          </a:p>
          <a:p>
            <a:pPr algn="ctr"/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Purpose/Vision/Value/Ministry 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</a:p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Property Update</a:t>
            </a:r>
          </a:p>
          <a:p>
            <a:pPr algn="ctr"/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Nov. 12, 2017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8754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0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BUT, Wait! </a:t>
            </a:r>
          </a:p>
        </p:txBody>
      </p:sp>
    </p:spTree>
    <p:extLst>
      <p:ext uri="{BB962C8B-B14F-4D97-AF65-F5344CB8AC3E}">
        <p14:creationId xmlns:p14="http://schemas.microsoft.com/office/powerpoint/2010/main" val="254339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01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But, Wait! </a:t>
            </a:r>
          </a:p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about people who are not neighbors, relatives or friends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68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01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But, Wait! </a:t>
            </a:r>
          </a:p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about people who are not neighbors, relatives or friends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you are going – share Christ!</a:t>
            </a:r>
          </a:p>
          <a:p>
            <a:pPr algn="ctr"/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actions &amp; words where appropriate!</a:t>
            </a:r>
          </a:p>
          <a:p>
            <a:pPr algn="ctr"/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disciples of Christ!</a:t>
            </a:r>
          </a:p>
        </p:txBody>
      </p:sp>
    </p:spTree>
    <p:extLst>
      <p:ext uri="{BB962C8B-B14F-4D97-AF65-F5344CB8AC3E}">
        <p14:creationId xmlns:p14="http://schemas.microsoft.com/office/powerpoint/2010/main" val="254695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01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Target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primary focus</a:t>
            </a:r>
          </a:p>
          <a:p>
            <a:endParaRPr lang="en-US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we serve our community(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ies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)both inside and outside “the gate”, our target is our neighbors, relatives and friends; the unchurched individual(s) who either was once a part of “the church” but has since left, or who has never engaged in church life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106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01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Mission Strategy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we accomplish our purpose</a:t>
            </a:r>
          </a:p>
          <a:p>
            <a:endParaRPr lang="en-US" sz="2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88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01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Mission Strategy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we accomplish our purpose</a:t>
            </a:r>
          </a:p>
          <a:p>
            <a:endParaRPr lang="en-US" sz="2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our purpose?</a:t>
            </a:r>
          </a:p>
          <a:p>
            <a:pPr algn="ctr"/>
            <a:endParaRPr lang="en-US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4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01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Mission Strategy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we accomplish our purpose</a:t>
            </a:r>
          </a:p>
          <a:p>
            <a:endParaRPr lang="en-US" sz="2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our purpose?</a:t>
            </a:r>
          </a:p>
          <a:p>
            <a:pPr algn="ctr"/>
            <a:endParaRPr lang="en-US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 people to God and with others.</a:t>
            </a:r>
            <a:endParaRPr lang="en-US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27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01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Mission Strategy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we accomplish our purpose</a:t>
            </a:r>
          </a:p>
          <a:p>
            <a:endParaRPr lang="en-US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LCCC serves the communities of Lake California and Cottonwood by providing an “outreached focused” ministry in a loving and caring environment, where children, young adults, families, singles and seniors are encouraged, equipped and empowered to live the life that God intends.</a:t>
            </a:r>
          </a:p>
        </p:txBody>
      </p:sp>
    </p:spTree>
    <p:extLst>
      <p:ext uri="{BB962C8B-B14F-4D97-AF65-F5344CB8AC3E}">
        <p14:creationId xmlns:p14="http://schemas.microsoft.com/office/powerpoint/2010/main" val="265769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01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Mission Strategy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we accomplish our purpose</a:t>
            </a:r>
          </a:p>
          <a:p>
            <a:endParaRPr lang="en-US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LCCC serves the communities of Lake California and Cottonwood by providing an “outreached focused” ministry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 loving and caring environment, where children, young adults, families, singles and seniors are encouraged, equipped and empowered to live the life that God intends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76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01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Mission Strategy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we accomplish our purpose</a:t>
            </a:r>
          </a:p>
          <a:p>
            <a:endParaRPr lang="en-US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LCCC serves the communities of Lake California and Cottonwood by providing an “outreached focused” ministry 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loving and caring environment,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children, young adults, families, singles and seniors are encouraged, equipped and empowered to live the life that God intends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931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01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Mission Strategy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we accomplish our purpose</a:t>
            </a:r>
          </a:p>
          <a:p>
            <a:endParaRPr lang="en-US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LCCC serves the communities of Lake California and Cottonwood by providing an “outreached focused” ministry 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loving and caring environment, where children, young adults, families, singles and seniors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encouraged, equipped and empowered to live the life that God intends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489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01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Mission Strategy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we accomplish our purpose</a:t>
            </a:r>
          </a:p>
          <a:p>
            <a:endParaRPr lang="en-US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LCCC serves the communities of Lake California and Cottonwood by providing an “outreached focused” ministry in a loving and caring environment, where children, young adults, families, singles and seniors 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encouraged, equipped and empowered to live the life that God intends.</a:t>
            </a:r>
          </a:p>
        </p:txBody>
      </p:sp>
    </p:spTree>
    <p:extLst>
      <p:ext uri="{BB962C8B-B14F-4D97-AF65-F5344CB8AC3E}">
        <p14:creationId xmlns:p14="http://schemas.microsoft.com/office/powerpoint/2010/main" val="361976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219200"/>
            <a:ext cx="6781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Intentional</a:t>
            </a:r>
          </a:p>
          <a:p>
            <a:pPr algn="ctr"/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</a:t>
            </a:r>
          </a:p>
          <a:p>
            <a:pPr algn="ctr"/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Purposeful</a:t>
            </a:r>
            <a:endParaRPr lang="en-US" sz="6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32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5-C’s Development Strategy</a:t>
            </a:r>
          </a:p>
          <a:p>
            <a:endParaRPr lang="en-US" sz="3600" b="1" i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[Refer to your handout]</a:t>
            </a:r>
            <a:endParaRPr lang="en-US" sz="3200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92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01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5-C’s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leadership development pipeline</a:t>
            </a:r>
          </a:p>
          <a:p>
            <a:endParaRPr lang="en-US" sz="2000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onnect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people in a relevant way</a:t>
            </a:r>
          </a:p>
          <a:p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3600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39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01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5-C’s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leadership development pipeline</a:t>
            </a:r>
          </a:p>
          <a:p>
            <a:endParaRPr lang="en-US" sz="2000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onnect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people in a relevant way</a:t>
            </a:r>
          </a:p>
          <a:p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elebrate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new life in Christ</a:t>
            </a:r>
          </a:p>
          <a:p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3600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3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01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5-C’s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leadership development pipeline</a:t>
            </a:r>
          </a:p>
          <a:p>
            <a:endParaRPr lang="en-US" sz="2000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onnect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people in a relevant way</a:t>
            </a:r>
          </a:p>
          <a:p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elebrate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new life in Christ</a:t>
            </a:r>
          </a:p>
          <a:p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ultivate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life that God has for you</a:t>
            </a:r>
          </a:p>
          <a:p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3600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30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01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5-C’s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leadership development pipeline</a:t>
            </a:r>
          </a:p>
          <a:p>
            <a:endParaRPr lang="en-US" sz="2000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onnect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people in a relevant way</a:t>
            </a:r>
          </a:p>
          <a:p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elebrate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new life in Christ</a:t>
            </a:r>
          </a:p>
          <a:p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ultivate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life that God has for you</a:t>
            </a:r>
          </a:p>
          <a:p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ontribute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body of Christ</a:t>
            </a:r>
          </a:p>
          <a:p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3600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44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01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5-C’s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leadership development pipeline</a:t>
            </a:r>
          </a:p>
          <a:p>
            <a:endParaRPr lang="en-US" sz="2000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onnect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people in a relevant way</a:t>
            </a:r>
          </a:p>
          <a:p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elebrate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new life in Christ</a:t>
            </a:r>
          </a:p>
          <a:p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ultivate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life that God has for you</a:t>
            </a:r>
          </a:p>
          <a:p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ontribute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body of Christ</a:t>
            </a:r>
          </a:p>
          <a:p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others living a life of service</a:t>
            </a:r>
          </a:p>
          <a:p>
            <a:endParaRPr lang="en-US" sz="3600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91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219200"/>
            <a:ext cx="6781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Intentional</a:t>
            </a:r>
          </a:p>
          <a:p>
            <a:pPr algn="ctr"/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</a:t>
            </a:r>
          </a:p>
          <a:p>
            <a:pPr algn="ctr"/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Purposeful</a:t>
            </a:r>
            <a:endParaRPr lang="en-US" sz="6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05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2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219200"/>
            <a:ext cx="6781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alifornia Community Church</a:t>
            </a:r>
          </a:p>
          <a:p>
            <a:pPr algn="ctr"/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</a:t>
            </a:r>
          </a:p>
          <a:p>
            <a:pPr algn="ctr"/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19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219200"/>
            <a:ext cx="6781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alifornia Community Church</a:t>
            </a:r>
          </a:p>
          <a:p>
            <a:pPr algn="ctr"/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</a:t>
            </a:r>
          </a:p>
          <a:p>
            <a:pPr algn="ctr"/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 people to God and with others.</a:t>
            </a:r>
            <a:endParaRPr lang="en-US" sz="5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71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01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Foundational Pillars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our ministry is </a:t>
            </a:r>
          </a:p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built upon</a:t>
            </a:r>
          </a:p>
          <a:p>
            <a:endParaRPr lang="en-US" sz="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Bible – 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accurate teaching, understanding &amp; application</a:t>
            </a:r>
          </a:p>
          <a:p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Worship – 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involving our total lifestyle</a:t>
            </a:r>
          </a:p>
          <a:p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Prayer – 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effectual &amp; fervent</a:t>
            </a:r>
          </a:p>
          <a:p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Evangelism – 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connection with the unchurched &amp; “full-cycle”</a:t>
            </a:r>
          </a:p>
          <a:p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Discipleship – 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teaching, equipping &amp; empowering</a:t>
            </a:r>
          </a:p>
          <a:p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Stewardship – 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life and resources</a:t>
            </a:r>
          </a:p>
          <a:p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 – 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loving, inclusive fellowship</a:t>
            </a:r>
            <a:endParaRPr lang="en-US" sz="2000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62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01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 Beliefs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we relate to one another</a:t>
            </a:r>
            <a:endParaRPr lang="en-US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i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our essential beliefs, we desire unity;</a:t>
            </a:r>
          </a:p>
          <a:p>
            <a:pPr algn="ctr"/>
            <a:r>
              <a:rPr lang="en-US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Ephesians 4:4-6</a:t>
            </a:r>
          </a:p>
          <a:p>
            <a:pPr algn="ctr"/>
            <a:endParaRPr lang="en-US" sz="2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5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01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 Beliefs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we relate to one another</a:t>
            </a:r>
            <a:endParaRPr lang="en-US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i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our essential beliefs, we desire unity;</a:t>
            </a:r>
          </a:p>
          <a:p>
            <a:pPr algn="ctr"/>
            <a:r>
              <a:rPr lang="en-US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Ephesians 4:4-6</a:t>
            </a:r>
          </a:p>
          <a:p>
            <a:pPr algn="ctr"/>
            <a:endParaRPr lang="en-US" sz="2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our non-essential beliefs, we have liberty;</a:t>
            </a:r>
          </a:p>
          <a:p>
            <a:pPr algn="ctr"/>
            <a:r>
              <a:rPr lang="en-US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Romans 14</a:t>
            </a:r>
          </a:p>
          <a:p>
            <a:pPr algn="ctr"/>
            <a:endParaRPr lang="en-US" sz="2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79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01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 Beliefs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we relate to one another</a:t>
            </a:r>
            <a:endParaRPr lang="en-US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i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our essential beliefs, we desire unity;</a:t>
            </a:r>
          </a:p>
          <a:p>
            <a:pPr algn="ctr"/>
            <a:r>
              <a:rPr lang="en-US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Ephesians 4:4-6</a:t>
            </a:r>
          </a:p>
          <a:p>
            <a:pPr algn="ctr"/>
            <a:endParaRPr lang="en-US" sz="2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our non-essential beliefs, we have liberty;</a:t>
            </a:r>
          </a:p>
          <a:p>
            <a:pPr algn="ctr"/>
            <a:r>
              <a:rPr lang="en-US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Romans 14</a:t>
            </a:r>
          </a:p>
          <a:p>
            <a:pPr algn="ctr"/>
            <a:endParaRPr lang="en-US" sz="2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all beliefs, we show charity.</a:t>
            </a:r>
          </a:p>
          <a:p>
            <a:pPr algn="ctr"/>
            <a:r>
              <a:rPr lang="en-US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Corinthians 13:2</a:t>
            </a:r>
            <a:endParaRPr lang="en-US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38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800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Cove Values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important to us</a:t>
            </a:r>
          </a:p>
          <a:p>
            <a:endParaRPr 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– </a:t>
            </a:r>
            <a:r>
              <a:rPr lang="en-US" sz="19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value a family environment where all people are welcome;</a:t>
            </a:r>
          </a:p>
          <a:p>
            <a:endParaRPr lang="en-US" sz="2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40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8001000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Cove Values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important to us</a:t>
            </a:r>
          </a:p>
          <a:p>
            <a:endParaRPr 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Family – </a:t>
            </a:r>
            <a:r>
              <a:rPr lang="en-US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value a family environment where all people are welcome;</a:t>
            </a:r>
          </a:p>
          <a:p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 – </a:t>
            </a:r>
            <a:r>
              <a:rPr lang="en-US" sz="19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value community where people love and care for </a:t>
            </a:r>
          </a:p>
          <a:p>
            <a:r>
              <a:rPr lang="en-US" sz="1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9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one another</a:t>
            </a:r>
          </a:p>
          <a:p>
            <a:endParaRPr lang="en-US" sz="2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09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8001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Cove Values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important to us</a:t>
            </a:r>
          </a:p>
          <a:p>
            <a:endParaRPr 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Family – </a:t>
            </a:r>
            <a:r>
              <a:rPr lang="en-US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value a family environment where all people are welcome;</a:t>
            </a: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– </a:t>
            </a:r>
            <a:r>
              <a:rPr lang="en-US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value community where people love and care for </a:t>
            </a:r>
          </a:p>
          <a:p>
            <a:r>
              <a:rPr lang="en-US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one another</a:t>
            </a:r>
          </a:p>
          <a:p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Biblical Teaching – </a:t>
            </a:r>
            <a:r>
              <a:rPr lang="en-US" sz="19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value biblical teaching as it is relevant </a:t>
            </a:r>
          </a:p>
          <a:p>
            <a:r>
              <a:rPr lang="en-US" sz="1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9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to life</a:t>
            </a:r>
          </a:p>
          <a:p>
            <a:endParaRPr lang="en-US" sz="2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52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80010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Cove Values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important to us</a:t>
            </a:r>
          </a:p>
          <a:p>
            <a:endParaRPr 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Family – </a:t>
            </a:r>
            <a:r>
              <a:rPr lang="en-US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value a family environment where all people are welcome;</a:t>
            </a: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– </a:t>
            </a:r>
            <a:r>
              <a:rPr lang="en-US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value community where people love and care for </a:t>
            </a:r>
          </a:p>
          <a:p>
            <a:r>
              <a:rPr lang="en-US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one another</a:t>
            </a: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Biblical Teaching – </a:t>
            </a:r>
            <a:r>
              <a:rPr lang="en-US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value biblical teaching as it is relevant </a:t>
            </a:r>
          </a:p>
          <a:p>
            <a:r>
              <a:rPr lang="en-US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to life</a:t>
            </a:r>
          </a:p>
          <a:p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Integrity – </a:t>
            </a:r>
            <a:r>
              <a:rPr lang="en-US" sz="19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value integrity because we serve a Holy God</a:t>
            </a:r>
          </a:p>
          <a:p>
            <a:endParaRPr lang="en-US" sz="2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64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914400"/>
            <a:ext cx="73152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smtClean="0">
                <a:latin typeface="Jester" pitchFamily="2" charset="0"/>
              </a:rPr>
              <a:t>Question #1</a:t>
            </a:r>
            <a:r>
              <a:rPr lang="en-US" sz="4400" dirty="0" smtClean="0">
                <a:latin typeface="Jester" pitchFamily="2" charset="0"/>
              </a:rPr>
              <a:t>:</a:t>
            </a:r>
          </a:p>
          <a:p>
            <a:endParaRPr lang="en-US" sz="4400" dirty="0">
              <a:latin typeface="Jester" pitchFamily="2" charset="0"/>
            </a:endParaRPr>
          </a:p>
          <a:p>
            <a:pPr algn="ctr"/>
            <a:r>
              <a:rPr lang="en-US" sz="4800" b="1" dirty="0" smtClean="0">
                <a:latin typeface="Jester" pitchFamily="2" charset="0"/>
              </a:rPr>
              <a:t>What has our Lord done</a:t>
            </a:r>
          </a:p>
          <a:p>
            <a:pPr algn="ctr"/>
            <a:r>
              <a:rPr lang="en-US" sz="4800" b="1" dirty="0">
                <a:latin typeface="Jester" pitchFamily="2" charset="0"/>
              </a:rPr>
              <a:t>i</a:t>
            </a:r>
            <a:r>
              <a:rPr lang="en-US" sz="4800" b="1" dirty="0" smtClean="0">
                <a:latin typeface="Jester" pitchFamily="2" charset="0"/>
              </a:rPr>
              <a:t>n/with/thru us </a:t>
            </a:r>
          </a:p>
          <a:p>
            <a:pPr algn="ctr"/>
            <a:r>
              <a:rPr lang="en-US" sz="4800" b="1" dirty="0">
                <a:latin typeface="Jester" pitchFamily="2" charset="0"/>
              </a:rPr>
              <a:t>i</a:t>
            </a:r>
            <a:r>
              <a:rPr lang="en-US" sz="4800" b="1" dirty="0" smtClean="0">
                <a:latin typeface="Jester" pitchFamily="2" charset="0"/>
              </a:rPr>
              <a:t>n the last 5 years?</a:t>
            </a:r>
            <a:endParaRPr lang="en-US" sz="4800" b="1" dirty="0">
              <a:latin typeface="Jes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29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80010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Cove Values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important to us</a:t>
            </a:r>
          </a:p>
          <a:p>
            <a:endParaRPr 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Family – </a:t>
            </a:r>
            <a:r>
              <a:rPr lang="en-US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value a family environment where all people are welcome;</a:t>
            </a: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– </a:t>
            </a:r>
            <a:r>
              <a:rPr lang="en-US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value community where people love and care for </a:t>
            </a:r>
          </a:p>
          <a:p>
            <a:r>
              <a:rPr lang="en-US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one another</a:t>
            </a: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Biblical Teaching – </a:t>
            </a:r>
            <a:r>
              <a:rPr lang="en-US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value biblical teaching as it is relevant </a:t>
            </a:r>
          </a:p>
          <a:p>
            <a:r>
              <a:rPr lang="en-US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to life</a:t>
            </a: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Integrity – </a:t>
            </a:r>
            <a:r>
              <a:rPr lang="en-US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value integrity because we serve a Holy God</a:t>
            </a:r>
          </a:p>
          <a:p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 – </a:t>
            </a:r>
            <a:r>
              <a:rPr lang="en-US" sz="19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value fun because God has a sense of humor</a:t>
            </a:r>
          </a:p>
          <a:p>
            <a:endParaRPr lang="en-US" sz="2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52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8001000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Cove Values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important to us</a:t>
            </a:r>
          </a:p>
          <a:p>
            <a:endParaRPr 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Family – </a:t>
            </a:r>
            <a:r>
              <a:rPr lang="en-US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value a family environment where all people are welcome;</a:t>
            </a: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– </a:t>
            </a:r>
            <a:r>
              <a:rPr lang="en-US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value community where people love and care for </a:t>
            </a:r>
          </a:p>
          <a:p>
            <a:r>
              <a:rPr lang="en-US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one another</a:t>
            </a: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Biblical Teaching – </a:t>
            </a:r>
            <a:r>
              <a:rPr lang="en-US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value biblical teaching as it is relevant </a:t>
            </a:r>
          </a:p>
          <a:p>
            <a:r>
              <a:rPr lang="en-US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to life</a:t>
            </a: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Integrity – </a:t>
            </a:r>
            <a:r>
              <a:rPr lang="en-US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value integrity because we serve a Holy God</a:t>
            </a: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 – </a:t>
            </a:r>
            <a:r>
              <a:rPr lang="en-US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value fun because God has a sense of humor</a:t>
            </a:r>
          </a:p>
          <a:p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 Change – </a:t>
            </a:r>
            <a:r>
              <a:rPr lang="en-US" sz="19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value life change because we are all on a journey </a:t>
            </a:r>
          </a:p>
          <a:p>
            <a:r>
              <a:rPr lang="en-US" sz="1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9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towards Christlikeness</a:t>
            </a:r>
          </a:p>
          <a:p>
            <a:endParaRPr lang="en-US" sz="2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73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8001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Cove Values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important to us</a:t>
            </a:r>
          </a:p>
          <a:p>
            <a:endParaRPr 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Family – </a:t>
            </a:r>
            <a:r>
              <a:rPr lang="en-US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value a family environment where all people are welcome;</a:t>
            </a: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– </a:t>
            </a:r>
            <a:r>
              <a:rPr lang="en-US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value community where people love and care for </a:t>
            </a:r>
          </a:p>
          <a:p>
            <a:r>
              <a:rPr lang="en-US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one another</a:t>
            </a: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Biblical Teaching – </a:t>
            </a:r>
            <a:r>
              <a:rPr lang="en-US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value biblical teaching as it is relevant </a:t>
            </a:r>
          </a:p>
          <a:p>
            <a:r>
              <a:rPr lang="en-US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to life</a:t>
            </a: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Integrity – </a:t>
            </a:r>
            <a:r>
              <a:rPr lang="en-US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value integrity because we serve a Holy God</a:t>
            </a: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 – </a:t>
            </a:r>
            <a:r>
              <a:rPr lang="en-US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value fun because God has a sense of humor</a:t>
            </a: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 Change – </a:t>
            </a:r>
            <a:r>
              <a:rPr lang="en-US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value life change because we are all on a journey </a:t>
            </a:r>
          </a:p>
          <a:p>
            <a:r>
              <a:rPr lang="en-US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towards Christlikeness</a:t>
            </a:r>
          </a:p>
          <a:p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 – </a:t>
            </a:r>
            <a:r>
              <a:rPr lang="en-US" sz="19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value children and invest in them that they will become </a:t>
            </a:r>
          </a:p>
          <a:p>
            <a:r>
              <a:rPr lang="en-US" sz="1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9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lovers of God</a:t>
            </a:r>
            <a:endParaRPr lang="en-US" sz="32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72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8001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Cove Values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important to us</a:t>
            </a:r>
          </a:p>
          <a:p>
            <a:endParaRPr 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Family – </a:t>
            </a:r>
            <a:r>
              <a:rPr lang="en-US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value a family environment where all people are welcome;</a:t>
            </a: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– </a:t>
            </a:r>
            <a:r>
              <a:rPr lang="en-US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value community where people love and care for </a:t>
            </a:r>
          </a:p>
          <a:p>
            <a:r>
              <a:rPr lang="en-US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one another</a:t>
            </a: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Biblical Teaching – </a:t>
            </a:r>
            <a:r>
              <a:rPr lang="en-US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value biblical teaching as it is relevant </a:t>
            </a:r>
          </a:p>
          <a:p>
            <a:r>
              <a:rPr lang="en-US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to life</a:t>
            </a: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Integrity – </a:t>
            </a:r>
            <a:r>
              <a:rPr lang="en-US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value integrity because we serve a Holy God</a:t>
            </a: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 – </a:t>
            </a:r>
            <a:r>
              <a:rPr lang="en-US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value fun because God has a sense of humor</a:t>
            </a: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 Change – </a:t>
            </a:r>
            <a:r>
              <a:rPr lang="en-US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value life change because we are all on a journey </a:t>
            </a:r>
          </a:p>
          <a:p>
            <a:r>
              <a:rPr lang="en-US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towards Christlikeness</a:t>
            </a: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Children – </a:t>
            </a:r>
            <a:r>
              <a:rPr lang="en-US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value children and invest in them that they will become </a:t>
            </a:r>
          </a:p>
          <a:p>
            <a:r>
              <a:rPr lang="en-US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lovers of God</a:t>
            </a:r>
            <a:endParaRPr lang="en-US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0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219200"/>
            <a:ext cx="6781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Intentional</a:t>
            </a:r>
          </a:p>
          <a:p>
            <a:pPr algn="ctr"/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</a:t>
            </a:r>
          </a:p>
          <a:p>
            <a:pPr algn="ctr"/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Purposeful</a:t>
            </a:r>
            <a:endParaRPr lang="en-US" sz="6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66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80010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ey </a:t>
            </a:r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erformance </a:t>
            </a:r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ndicators (KPI’s) – </a:t>
            </a:r>
            <a:endParaRPr lang="en-US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     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we measure</a:t>
            </a:r>
          </a:p>
          <a:p>
            <a:pPr algn="ctr"/>
            <a:endParaRPr lang="en-US" sz="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8724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8001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ey </a:t>
            </a:r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erformance </a:t>
            </a:r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ndicators (KPI’s) – </a:t>
            </a:r>
            <a:endParaRPr lang="en-US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     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we measure</a:t>
            </a:r>
          </a:p>
          <a:p>
            <a:pPr algn="ctr"/>
            <a:endParaRPr lang="en-US" sz="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Attendance on weekends</a:t>
            </a:r>
          </a:p>
          <a:p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2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80010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ey </a:t>
            </a:r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erformance </a:t>
            </a:r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ndicators (KPI’s) – </a:t>
            </a:r>
            <a:endParaRPr lang="en-US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     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we measure</a:t>
            </a:r>
          </a:p>
          <a:p>
            <a:pPr algn="ctr"/>
            <a:endParaRPr lang="en-US" sz="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Attendance on weekends</a:t>
            </a:r>
          </a:p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 number of new converts</a:t>
            </a:r>
          </a:p>
          <a:p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2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85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8001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ey </a:t>
            </a:r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erformance </a:t>
            </a:r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ndicators (KPI’s) – </a:t>
            </a:r>
            <a:endParaRPr lang="en-US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     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we measure</a:t>
            </a:r>
          </a:p>
          <a:p>
            <a:pPr algn="ctr"/>
            <a:endParaRPr lang="en-US" sz="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Attendance on weekends</a:t>
            </a:r>
          </a:p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Annual number of new converts</a:t>
            </a:r>
          </a:p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having been baptized</a:t>
            </a:r>
          </a:p>
          <a:p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2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07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8001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ey </a:t>
            </a:r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erformance </a:t>
            </a:r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ndicators (KPI’s) – </a:t>
            </a:r>
            <a:endParaRPr lang="en-US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     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we measure</a:t>
            </a:r>
          </a:p>
          <a:p>
            <a:pPr algn="ctr"/>
            <a:endParaRPr lang="en-US" sz="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Attendance on weekends</a:t>
            </a:r>
          </a:p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Annual number of new converts</a:t>
            </a:r>
          </a:p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having been baptized</a:t>
            </a:r>
          </a:p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Percentage of members/attenders tithing</a:t>
            </a:r>
          </a:p>
          <a:p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2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76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7620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smtClean="0">
                <a:latin typeface="Jester" pitchFamily="2" charset="0"/>
              </a:rPr>
              <a:t>Question #2</a:t>
            </a:r>
            <a:r>
              <a:rPr lang="en-US" sz="4400" dirty="0" smtClean="0">
                <a:latin typeface="Jester" pitchFamily="2" charset="0"/>
              </a:rPr>
              <a:t>:</a:t>
            </a:r>
          </a:p>
          <a:p>
            <a:endParaRPr lang="en-US" sz="4400" dirty="0">
              <a:latin typeface="Jester" pitchFamily="2" charset="0"/>
            </a:endParaRPr>
          </a:p>
          <a:p>
            <a:pPr algn="ctr"/>
            <a:r>
              <a:rPr lang="en-US" sz="5400" b="1" dirty="0" smtClean="0">
                <a:latin typeface="Jester" pitchFamily="2" charset="0"/>
              </a:rPr>
              <a:t>Where are we going </a:t>
            </a:r>
          </a:p>
          <a:p>
            <a:pPr algn="ctr"/>
            <a:r>
              <a:rPr lang="en-US" sz="5400" b="1" dirty="0" smtClean="0">
                <a:latin typeface="Jester" pitchFamily="2" charset="0"/>
              </a:rPr>
              <a:t>in the future?</a:t>
            </a:r>
            <a:endParaRPr lang="en-US" sz="5400" b="1" dirty="0">
              <a:latin typeface="Jes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36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80010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ey </a:t>
            </a:r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erformance </a:t>
            </a:r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ndicators (KPI’s) – </a:t>
            </a:r>
            <a:endParaRPr lang="en-US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     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we measure</a:t>
            </a:r>
          </a:p>
          <a:p>
            <a:pPr algn="ctr"/>
            <a:endParaRPr lang="en-US" sz="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Attendance on weekends</a:t>
            </a:r>
          </a:p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Annual number of new converts</a:t>
            </a:r>
          </a:p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having been baptized</a:t>
            </a:r>
          </a:p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Percentage of members/attenders tithing</a:t>
            </a:r>
          </a:p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Percentage of people involved in the 			Spiritual Development Pipeline</a:t>
            </a:r>
          </a:p>
          <a:p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2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28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80010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ey </a:t>
            </a:r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erformance </a:t>
            </a:r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ndicators (KPI’s) – </a:t>
            </a:r>
            <a:endParaRPr lang="en-US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     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we measure</a:t>
            </a:r>
          </a:p>
          <a:p>
            <a:pPr algn="ctr"/>
            <a:endParaRPr lang="en-US" sz="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Attendance on weekends</a:t>
            </a:r>
          </a:p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Annual number of new converts</a:t>
            </a:r>
          </a:p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having been baptized</a:t>
            </a:r>
          </a:p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Percentage of members/attenders tithing</a:t>
            </a:r>
          </a:p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Percentage of people involved in the 			Spiritual Development Pipeline</a:t>
            </a:r>
          </a:p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people involved in 				“Connecting Point” ministries</a:t>
            </a:r>
          </a:p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9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80010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ey </a:t>
            </a:r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erformance </a:t>
            </a:r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ndicators (KPI’s) – </a:t>
            </a:r>
            <a:endParaRPr lang="en-US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     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we measure</a:t>
            </a:r>
          </a:p>
          <a:p>
            <a:pPr algn="ctr"/>
            <a:endParaRPr lang="en-US" sz="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Attendance on weekends</a:t>
            </a:r>
          </a:p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Annual number of new converts</a:t>
            </a:r>
          </a:p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having been baptized</a:t>
            </a:r>
          </a:p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Percentage of members/attenders tithing</a:t>
            </a:r>
          </a:p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Percentage of people involved in the 			Spiritual Development Pipeline</a:t>
            </a:r>
          </a:p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people involved in 				“Connecting Point” ministries</a:t>
            </a:r>
          </a:p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volunteers/people ministering</a:t>
            </a:r>
          </a:p>
        </p:txBody>
      </p:sp>
    </p:spTree>
    <p:extLst>
      <p:ext uri="{BB962C8B-B14F-4D97-AF65-F5344CB8AC3E}">
        <p14:creationId xmlns:p14="http://schemas.microsoft.com/office/powerpoint/2010/main" val="32556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80010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ey </a:t>
            </a:r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erformance </a:t>
            </a:r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ndicators (KPI’s) – </a:t>
            </a:r>
            <a:endParaRPr lang="en-US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     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we measure</a:t>
            </a:r>
          </a:p>
          <a:p>
            <a:pPr algn="ctr"/>
            <a:endParaRPr lang="en-US" sz="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Attendance on weekends</a:t>
            </a:r>
          </a:p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Annual number of new converts</a:t>
            </a:r>
          </a:p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having been baptized</a:t>
            </a:r>
          </a:p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Percentage of members/attenders tithing</a:t>
            </a:r>
          </a:p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Percentage of people involved in the 			Spiritual Development Pipeline</a:t>
            </a:r>
          </a:p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people involved in 				“Connecting Point” ministries</a:t>
            </a:r>
          </a:p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volunteers/people ministering</a:t>
            </a:r>
          </a:p>
        </p:txBody>
      </p:sp>
    </p:spTree>
    <p:extLst>
      <p:ext uri="{BB962C8B-B14F-4D97-AF65-F5344CB8AC3E}">
        <p14:creationId xmlns:p14="http://schemas.microsoft.com/office/powerpoint/2010/main" val="334180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800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FINALLY!</a:t>
            </a:r>
          </a:p>
          <a:p>
            <a:endParaRPr lang="en-US" sz="6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success look like?</a:t>
            </a:r>
          </a:p>
        </p:txBody>
      </p:sp>
    </p:spTree>
    <p:extLst>
      <p:ext uri="{BB962C8B-B14F-4D97-AF65-F5344CB8AC3E}">
        <p14:creationId xmlns:p14="http://schemas.microsoft.com/office/powerpoint/2010/main" val="404969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80010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2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success look like?</a:t>
            </a: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connected to God who:</a:t>
            </a:r>
          </a:p>
          <a:p>
            <a:endParaRPr lang="en-US" sz="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Demonstrate the fruits of the Spirit</a:t>
            </a:r>
          </a:p>
        </p:txBody>
      </p:sp>
    </p:spTree>
    <p:extLst>
      <p:ext uri="{BB962C8B-B14F-4D97-AF65-F5344CB8AC3E}">
        <p14:creationId xmlns:p14="http://schemas.microsoft.com/office/powerpoint/2010/main" val="60277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8001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2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success look like?</a:t>
            </a: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connected to God who:</a:t>
            </a:r>
          </a:p>
          <a:p>
            <a:endParaRPr lang="en-US" sz="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Demonstrate the fruits of the Spirit</a:t>
            </a:r>
            <a:endParaRPr lang="en-US" sz="28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an effective prayer life</a:t>
            </a:r>
          </a:p>
        </p:txBody>
      </p:sp>
    </p:spTree>
    <p:extLst>
      <p:ext uri="{BB962C8B-B14F-4D97-AF65-F5344CB8AC3E}">
        <p14:creationId xmlns:p14="http://schemas.microsoft.com/office/powerpoint/2010/main" val="184285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80010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2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success look like?</a:t>
            </a: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connected to God who:</a:t>
            </a:r>
          </a:p>
          <a:p>
            <a:endParaRPr lang="en-US" sz="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Demonstrate the fruits of the Spirit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an effective prayer life</a:t>
            </a:r>
            <a:endParaRPr lang="en-US" sz="28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 their households well </a:t>
            </a:r>
            <a:r>
              <a:rPr lang="en-US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(biblically)</a:t>
            </a:r>
            <a:endParaRPr lang="en-US" sz="28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3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80010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2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success look like?</a:t>
            </a: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connected to God who:</a:t>
            </a:r>
          </a:p>
          <a:p>
            <a:endParaRPr lang="en-US" sz="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Demonstrate the fruits of the Spirit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an effective prayer life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 their households well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(biblically)</a:t>
            </a:r>
            <a:endParaRPr lang="en-US" sz="28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 of their resources generously </a:t>
            </a:r>
            <a:r>
              <a:rPr lang="en-US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(hilariously)</a:t>
            </a:r>
            <a:endParaRPr lang="en-US" sz="28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8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8001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2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success look like?</a:t>
            </a: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connected to God who:</a:t>
            </a:r>
          </a:p>
          <a:p>
            <a:endParaRPr lang="en-US" sz="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Demonstrate the fruits of the Spirit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an effective prayer life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 their households well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(biblically)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 of their resources generously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(hilariously)</a:t>
            </a:r>
            <a:endParaRPr lang="en-US" sz="28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a growing knowledge of the Word</a:t>
            </a:r>
          </a:p>
        </p:txBody>
      </p:sp>
    </p:spTree>
    <p:extLst>
      <p:ext uri="{BB962C8B-B14F-4D97-AF65-F5344CB8AC3E}">
        <p14:creationId xmlns:p14="http://schemas.microsoft.com/office/powerpoint/2010/main" val="261728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7620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smtClean="0">
                <a:latin typeface="Jester" pitchFamily="2" charset="0"/>
              </a:rPr>
              <a:t>Question #2</a:t>
            </a:r>
            <a:r>
              <a:rPr lang="en-US" sz="4400" dirty="0" smtClean="0">
                <a:latin typeface="Jester" pitchFamily="2" charset="0"/>
              </a:rPr>
              <a:t>:</a:t>
            </a:r>
          </a:p>
          <a:p>
            <a:endParaRPr lang="en-US" sz="4400" dirty="0">
              <a:latin typeface="Jester" pitchFamily="2" charset="0"/>
            </a:endParaRPr>
          </a:p>
          <a:p>
            <a:pPr algn="ctr"/>
            <a:r>
              <a:rPr lang="en-US" sz="5400" b="1" dirty="0" smtClean="0">
                <a:latin typeface="Jester" pitchFamily="2" charset="0"/>
              </a:rPr>
              <a:t>Where are we going </a:t>
            </a:r>
          </a:p>
          <a:p>
            <a:pPr algn="ctr"/>
            <a:r>
              <a:rPr lang="en-US" sz="5400" b="1" dirty="0" smtClean="0">
                <a:latin typeface="Jester" pitchFamily="2" charset="0"/>
              </a:rPr>
              <a:t>in the future?</a:t>
            </a:r>
          </a:p>
          <a:p>
            <a:pPr algn="ctr"/>
            <a:endParaRPr lang="en-US" sz="4000" b="1" dirty="0">
              <a:latin typeface="Jester" pitchFamily="2" charset="0"/>
            </a:endParaRPr>
          </a:p>
          <a:p>
            <a:pPr algn="ctr"/>
            <a:r>
              <a:rPr lang="en-US" sz="3200" b="1" dirty="0" smtClean="0">
                <a:latin typeface="Comic Sans MS" panose="030F0702030302020204" pitchFamily="66" charset="0"/>
              </a:rPr>
              <a:t>“If you aim at nothing, you’ll hit it every time.”</a:t>
            </a:r>
          </a:p>
          <a:p>
            <a:pPr algn="ctr"/>
            <a:r>
              <a:rPr lang="en-US" sz="1600" b="1" dirty="0" smtClean="0">
                <a:latin typeface="Comic Sans MS" panose="030F0702030302020204" pitchFamily="66" charset="0"/>
              </a:rPr>
              <a:t>				</a:t>
            </a:r>
          </a:p>
          <a:p>
            <a:pPr algn="ctr"/>
            <a:r>
              <a:rPr lang="en-US" sz="1600" b="1" dirty="0">
                <a:latin typeface="Comic Sans MS" panose="030F0702030302020204" pitchFamily="66" charset="0"/>
              </a:rPr>
              <a:t>	</a:t>
            </a:r>
            <a:r>
              <a:rPr lang="en-US" sz="1600" b="1" dirty="0" smtClean="0">
                <a:latin typeface="Comic Sans MS" panose="030F0702030302020204" pitchFamily="66" charset="0"/>
              </a:rPr>
              <a:t>				Zig </a:t>
            </a:r>
            <a:r>
              <a:rPr lang="en-US" sz="1600" b="1" dirty="0" err="1" smtClean="0">
                <a:latin typeface="Comic Sans MS" panose="030F0702030302020204" pitchFamily="66" charset="0"/>
              </a:rPr>
              <a:t>Ziglar</a:t>
            </a:r>
            <a:r>
              <a:rPr lang="en-US" sz="1600" b="1" dirty="0" smtClean="0">
                <a:latin typeface="Comic Sans MS" panose="030F0702030302020204" pitchFamily="66" charset="0"/>
              </a:rPr>
              <a:t>/B.J. Marshall</a:t>
            </a:r>
            <a:endParaRPr lang="en-US" sz="1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71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80010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2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success look like?</a:t>
            </a: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connected to God who:</a:t>
            </a:r>
          </a:p>
          <a:p>
            <a:endParaRPr lang="en-US" sz="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Demonstrate the fruits of the Spirit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an effective prayer life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 their households well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(biblically)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 of their resources generously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(hilariously)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a growing knowledge of the Word</a:t>
            </a:r>
            <a:endParaRPr lang="en-US" sz="28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 their faith effectively </a:t>
            </a:r>
            <a:r>
              <a:rPr lang="en-US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(with confidence)</a:t>
            </a:r>
            <a:endParaRPr lang="en-US" sz="28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09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8001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2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success look like?</a:t>
            </a: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connected to God who:</a:t>
            </a:r>
          </a:p>
          <a:p>
            <a:endParaRPr lang="en-US" sz="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Demonstrate the fruits of the Spirit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an effective prayer life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 their households well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(biblically)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 of their resources generously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(hilariously)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a growing knowledge of the Word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Share their faith effectively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(with confidence)</a:t>
            </a:r>
            <a:endParaRPr lang="en-US" sz="28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Involvement in ministry </a:t>
            </a:r>
            <a:r>
              <a:rPr lang="en-US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(within their passion)</a:t>
            </a:r>
            <a:endParaRPr lang="en-US" sz="28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52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8001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California Community Church</a:t>
            </a:r>
          </a:p>
          <a:p>
            <a:pPr algn="ctr"/>
            <a:endParaRPr lang="en-US" sz="2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success look like?</a:t>
            </a: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connected to God who:</a:t>
            </a:r>
          </a:p>
          <a:p>
            <a:endParaRPr lang="en-US" sz="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Demonstrate the fruits of the Spirit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an effective prayer life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 their households well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(biblically)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 of their resources generously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(hilariously)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a growing knowledge of the Word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Share their faith effectively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(with confidence)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Involvement in ministry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(within their passion)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58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8001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NOW, </a:t>
            </a:r>
          </a:p>
          <a:p>
            <a:pPr algn="ctr"/>
            <a:endParaRPr lang="en-US" sz="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have you observed about all this information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(other than it is a lot)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32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8001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NOW, </a:t>
            </a:r>
          </a:p>
          <a:p>
            <a:pPr algn="ctr"/>
            <a:endParaRPr lang="en-US" sz="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have you observed about all this information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(other than it is a lot)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focused	Purposeful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7361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8001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NOW, </a:t>
            </a:r>
          </a:p>
          <a:p>
            <a:pPr algn="ctr"/>
            <a:endParaRPr lang="en-US" sz="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have you observed about all this information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(other than it is a lot)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focused	Purposeful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Intentional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Strategic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Measurable</a:t>
            </a:r>
          </a:p>
          <a:p>
            <a:pPr algn="ctr"/>
            <a:endParaRPr lang="en-US" sz="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55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8001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NOW, </a:t>
            </a:r>
          </a:p>
          <a:p>
            <a:pPr algn="ctr"/>
            <a:endParaRPr lang="en-US" sz="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have you observed about all this information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(other than it is a lot)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focused	Purposeful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Intentional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Strategic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Measurable</a:t>
            </a:r>
          </a:p>
          <a:p>
            <a:pPr algn="ctr"/>
            <a:endParaRPr lang="en-US" sz="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Obtainable </a:t>
            </a:r>
          </a:p>
          <a:p>
            <a:pPr algn="ctr"/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God’s strength &amp; provision through us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72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8001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NOW, </a:t>
            </a:r>
          </a:p>
          <a:p>
            <a:pPr algn="ctr"/>
            <a:endParaRPr lang="en-US" sz="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have you observed about all this information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(other than it is a lot)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focused	Purposeful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Intentional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Strategic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Measurable</a:t>
            </a:r>
          </a:p>
          <a:p>
            <a:pPr algn="ctr"/>
            <a:endParaRPr lang="en-US" sz="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Obtainable </a:t>
            </a:r>
          </a:p>
          <a:p>
            <a:pPr algn="ctr"/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God’s strength &amp; provision through us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His Glory!</a:t>
            </a:r>
          </a:p>
          <a:p>
            <a:pPr algn="ctr"/>
            <a:endParaRPr lang="en-US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35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09799"/>
            <a:ext cx="784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5-Year </a:t>
            </a:r>
            <a:r>
              <a:rPr lang="en-US" sz="4800" b="1" u="sng" dirty="0" smtClean="0"/>
              <a:t>S</a:t>
            </a:r>
            <a:r>
              <a:rPr lang="en-US" sz="4800" b="1" dirty="0" smtClean="0"/>
              <a:t>trategic </a:t>
            </a:r>
            <a:r>
              <a:rPr lang="en-US" sz="4800" b="1" u="sng" dirty="0" smtClean="0"/>
              <a:t>M</a:t>
            </a:r>
            <a:r>
              <a:rPr lang="en-US" sz="4800" b="1" dirty="0" smtClean="0"/>
              <a:t>inistry </a:t>
            </a:r>
            <a:r>
              <a:rPr lang="en-US" sz="4800" b="1" u="sng" dirty="0" smtClean="0"/>
              <a:t>P</a:t>
            </a:r>
            <a:r>
              <a:rPr lang="en-US" sz="4800" b="1" dirty="0" smtClean="0"/>
              <a:t>lan</a:t>
            </a:r>
          </a:p>
          <a:p>
            <a:pPr algn="ctr"/>
            <a:r>
              <a:rPr lang="en-US" sz="4800" b="1" dirty="0" smtClean="0"/>
              <a:t>(SMP)</a:t>
            </a:r>
          </a:p>
          <a:p>
            <a:pPr algn="ctr"/>
            <a:endParaRPr lang="en-US" sz="4800" b="1" dirty="0"/>
          </a:p>
          <a:p>
            <a:pPr algn="ctr"/>
            <a:r>
              <a:rPr lang="en-US" sz="2400" b="1" dirty="0" smtClean="0"/>
              <a:t>Relax – just an overview!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5977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714" y="1447800"/>
            <a:ext cx="5192486" cy="4038600"/>
          </a:xfrm>
          <a:prstGeom prst="rect">
            <a:avLst/>
          </a:prstGeom>
          <a:solidFill>
            <a:srgbClr val="B9F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Family Bible Church\AppData\Local\Microsoft\Windows\Temporary Internet Files\Content.IE5\9PWQDMM5\target[1]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226" y="1295400"/>
            <a:ext cx="171683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Triangle 2"/>
          <p:cNvSpPr/>
          <p:nvPr/>
        </p:nvSpPr>
        <p:spPr>
          <a:xfrm rot="13494425">
            <a:off x="3133442" y="1400464"/>
            <a:ext cx="4075760" cy="4085189"/>
          </a:xfrm>
          <a:prstGeom prst="rtTriangle">
            <a:avLst/>
          </a:prstGeom>
          <a:solidFill>
            <a:srgbClr val="B9F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53200" y="2451436"/>
            <a:ext cx="228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Vital &amp; Growing</a:t>
            </a:r>
          </a:p>
          <a:p>
            <a:r>
              <a:rPr lang="en-US" b="1" dirty="0" smtClean="0"/>
              <a:t>New believers</a:t>
            </a:r>
          </a:p>
          <a:p>
            <a:r>
              <a:rPr lang="en-US" b="1" dirty="0" smtClean="0"/>
              <a:t>400 attenders</a:t>
            </a:r>
          </a:p>
          <a:p>
            <a:r>
              <a:rPr lang="en-US" b="1" dirty="0" smtClean="0"/>
              <a:t>Own facility/campus</a:t>
            </a:r>
          </a:p>
          <a:p>
            <a:r>
              <a:rPr lang="en-US" b="1" dirty="0" smtClean="0"/>
              <a:t>Discipling ministries</a:t>
            </a:r>
          </a:p>
          <a:p>
            <a:r>
              <a:rPr lang="en-US" b="1" dirty="0" smtClean="0"/>
              <a:t>Effective Outreach</a:t>
            </a:r>
          </a:p>
          <a:p>
            <a:r>
              <a:rPr lang="en-US" b="1" dirty="0" smtClean="0"/>
              <a:t>Growing Leadership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7620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5-Year Strategic Ministry Plan</a:t>
            </a:r>
            <a:endParaRPr lang="en-US" sz="24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276601" y="1454527"/>
            <a:ext cx="1752600" cy="4031873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029201" y="457200"/>
            <a:ext cx="1371599" cy="5924699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676400" y="1447800"/>
            <a:ext cx="1600200" cy="4031873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239486" y="1454527"/>
            <a:ext cx="1436914" cy="4031873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28600" y="1753382"/>
            <a:ext cx="6893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Year 1	          Year 2	     Year 3		    Year 4	          Year 5</a:t>
            </a:r>
          </a:p>
          <a:p>
            <a:endParaRPr lang="en-US" sz="600" b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1269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752</TotalTime>
  <Words>4466</Words>
  <Application>Microsoft Office PowerPoint</Application>
  <PresentationFormat>On-screen Show (4:3)</PresentationFormat>
  <Paragraphs>1756</Paragraphs>
  <Slides>158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158</vt:i4>
      </vt:variant>
    </vt:vector>
  </HeadingPairs>
  <TitlesOfParts>
    <vt:vector size="159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Family Bible Church</dc:creator>
  <cp:lastModifiedBy>Family Bible Church</cp:lastModifiedBy>
  <cp:revision>72</cp:revision>
  <dcterms:created xsi:type="dcterms:W3CDTF">2017-11-07T16:40:21Z</dcterms:created>
  <dcterms:modified xsi:type="dcterms:W3CDTF">2017-11-17T19:40:43Z</dcterms:modified>
</cp:coreProperties>
</file>